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8" r:id="rId2"/>
    <p:sldId id="299" r:id="rId3"/>
    <p:sldId id="335" r:id="rId4"/>
    <p:sldId id="339" r:id="rId5"/>
    <p:sldId id="338" r:id="rId6"/>
    <p:sldId id="337" r:id="rId7"/>
    <p:sldId id="342" r:id="rId8"/>
    <p:sldId id="301" r:id="rId9"/>
    <p:sldId id="317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61" r:id="rId24"/>
    <p:sldId id="356" r:id="rId25"/>
    <p:sldId id="357" r:id="rId26"/>
    <p:sldId id="304" r:id="rId27"/>
    <p:sldId id="358" r:id="rId28"/>
    <p:sldId id="359" r:id="rId29"/>
    <p:sldId id="307" r:id="rId30"/>
    <p:sldId id="360" r:id="rId31"/>
    <p:sldId id="326" r:id="rId32"/>
    <p:sldId id="308" r:id="rId33"/>
    <p:sldId id="310" r:id="rId34"/>
    <p:sldId id="309" r:id="rId35"/>
    <p:sldId id="300" r:id="rId36"/>
    <p:sldId id="327" r:id="rId37"/>
    <p:sldId id="328" r:id="rId38"/>
    <p:sldId id="329" r:id="rId39"/>
    <p:sldId id="330" r:id="rId40"/>
    <p:sldId id="311" r:id="rId41"/>
    <p:sldId id="365" r:id="rId42"/>
    <p:sldId id="333" r:id="rId43"/>
    <p:sldId id="364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k Swanson" initials="KS" lastIdx="1" clrIdx="0">
    <p:extLst>
      <p:ext uri="{19B8F6BF-5375-455C-9EA6-DF929625EA0E}">
        <p15:presenceInfo xmlns:p15="http://schemas.microsoft.com/office/powerpoint/2012/main" userId="1889b270c1df71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20.100000000000001</c:v>
                </c:pt>
                <c:pt idx="1">
                  <c:v>58.1</c:v>
                </c:pt>
                <c:pt idx="2">
                  <c:v>78.900000000000006</c:v>
                </c:pt>
                <c:pt idx="3">
                  <c:v>91.7</c:v>
                </c:pt>
                <c:pt idx="4">
                  <c:v>96.8</c:v>
                </c:pt>
                <c:pt idx="5">
                  <c:v>98.2</c:v>
                </c:pt>
                <c:pt idx="6">
                  <c:v>98.9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6-485A-82EE-B3C3C0A0C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samples with at least 1 isomorphic graph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69038786374973E-2"/>
          <c:y val="0.15355744362805734"/>
          <c:w val="0.90066926927961699"/>
          <c:h val="0.746337309891164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Trained model graphs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20.100000000000001</c:v>
                </c:pt>
                <c:pt idx="1">
                  <c:v>58.1</c:v>
                </c:pt>
                <c:pt idx="2">
                  <c:v>78.900000000000006</c:v>
                </c:pt>
                <c:pt idx="3">
                  <c:v>91.7</c:v>
                </c:pt>
                <c:pt idx="4">
                  <c:v>96.8</c:v>
                </c:pt>
                <c:pt idx="5">
                  <c:v>98.2</c:v>
                </c:pt>
                <c:pt idx="6">
                  <c:v>98.9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6-49E3-A43B-B90DD42810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connected graphs on 6 nodes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7.2</c:v>
                </c:pt>
                <c:pt idx="1">
                  <c:v>17.100000000000001</c:v>
                </c:pt>
                <c:pt idx="2">
                  <c:v>26.3</c:v>
                </c:pt>
                <c:pt idx="3">
                  <c:v>34.200000000000003</c:v>
                </c:pt>
                <c:pt idx="4">
                  <c:v>37.799999999999997</c:v>
                </c:pt>
                <c:pt idx="5">
                  <c:v>43.1</c:v>
                </c:pt>
                <c:pt idx="6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6-49E3-A43B-B90DD42810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graphs on 6 nodes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3.2</c:v>
                </c:pt>
                <c:pt idx="1">
                  <c:v>14.3</c:v>
                </c:pt>
                <c:pt idx="2">
                  <c:v>20</c:v>
                </c:pt>
                <c:pt idx="3">
                  <c:v>29.2</c:v>
                </c:pt>
                <c:pt idx="4">
                  <c:v>35.299999999999997</c:v>
                </c:pt>
                <c:pt idx="5">
                  <c:v>39.200000000000003</c:v>
                </c:pt>
                <c:pt idx="6">
                  <c:v>45.8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76-49E3-A43B-B90DD4281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495120"/>
        <c:axId val="494490856"/>
      </c:lineChart>
      <c:catAx>
        <c:axId val="4944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0856"/>
        <c:crosses val="autoZero"/>
        <c:auto val="1"/>
        <c:lblAlgn val="ctr"/>
        <c:lblOffset val="100"/>
        <c:noMultiLvlLbl val="0"/>
      </c:catAx>
      <c:valAx>
        <c:axId val="4944908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4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685160399880504"/>
          <c:y val="0.23207796312227016"/>
          <c:w val="0.46056522861319787"/>
          <c:h val="0.23151919299865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B76E-E8E8-42F1-AB18-298D1D28E12F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395EA-58F2-4A35-8827-E3035E869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49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09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0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7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9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89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97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65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54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9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70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7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158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31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4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37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7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1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6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03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090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694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41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88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96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355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7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35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85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55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59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22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04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9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2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5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6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6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7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BDB-220A-4AF9-B395-35AB48D30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B66B9-A02B-4206-9B7D-1F65EB71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5F42-CFF3-4823-88E5-200B6644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4EF9-ECDC-4F9E-9D44-3C2EE631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61CA-60D2-4FDB-9364-06EA9012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6D3-EB7D-4C11-B579-15AE3BAA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1BA04-242C-43E5-B2AD-AAAF33C1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F4DA-CAF7-4131-8243-ED44F97B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5BC1-800A-4D44-B4D7-1C53F1CA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E534-115E-4DEA-A51D-F7336120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8F8A3-C8BA-4088-BBA9-F4050D02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FD8F5-C316-42DB-A2EB-6422E0BF0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1832-229B-41D0-B964-E312C507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7ED73-6D5B-4134-8128-F1DC725B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0C34-BE2E-49C9-A029-08B3EB7F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DA43-8474-4481-855B-CAA4B1B3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EB33-08C3-4A83-AF7A-68DEAB28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02298-4EBE-443B-AB50-B461412F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D82D7-0F58-4099-8BD0-1AE67DC1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E5A1-C816-4B0E-BC14-A9856AB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8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9BCC-583C-47F8-BECA-324A5E11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571D-7EC0-4A44-BF32-B7CC2A60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F548-75F5-4B26-9349-F83C24FC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7EF3-EC82-484E-A865-58504658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25C5-334D-4FC4-9098-3637B60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F0F-612B-4968-95EE-0E715C72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84AF-A4DF-400B-AF17-5A598F96C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209CC-CF85-43C0-B986-E9E9F102E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F9BA-36D0-4189-8A5E-5363BD54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1B0F-BC14-4D6E-B362-7E2DB7D9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4AD9-F9A8-4B09-9467-94F546A3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4E0C-98C6-4934-9D77-8AE81DF9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2318-ACAE-47E9-997A-2B8C8BCF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479F-2860-4A77-B27A-C6C65253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CC537-F297-4D4B-840C-A307FCF84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1EB18-789B-43CA-ABAB-BB5A0CB28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4DAE1-0CD0-4ACD-86CA-2F7784D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000BD-76EA-4E94-A02A-542F8902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F2EE-63B2-4325-99AA-05C493F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0A0-8CA9-4BE2-962A-3DD7ECDC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31DA2-FE6F-4984-848F-E6A5F887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C8D31-EC86-4705-8F85-8770A1E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66C2-CB57-4615-B7E0-6C314929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75259-0817-43CB-97D9-C86C4ADD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4E88-E0A9-42B6-A15C-5A7799A1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8AC0-612E-43DD-A5BE-5800B091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4869-30E8-4BFF-BC04-5E0A4913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5493-695E-43F4-BEB3-AC7771AE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6566-EEA8-44A6-8BCD-BD59DDF2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E172F-BFA5-4CB9-A6B7-6B3F65FB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CC60D-4FA8-4E42-9879-26D1B394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B592D-4735-4981-A04C-4E85E627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532F-8670-470B-9625-CC9097E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74EC7-5378-4B0B-B948-2090E61C6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92430-9FD2-41D7-83B1-C09FCBC2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77BFB-3276-456E-B0B3-E8D48CC1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F5B9D-DD18-4C55-86A5-6BA487E8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0CE85-189F-4F32-B071-2A83A60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7C31A-8907-479B-9A42-B9511972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B7DBA-D297-420F-9434-60B9C2EF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05B5C-1DE2-4C78-9AC9-CA7DBF71A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4213-7C44-4FEA-B632-22A75D5B37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1952D-A927-46D0-93F5-6DA6B4C5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6B70A-58EA-4FA0-A72B-1AE0D76D1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152CE-1D29-4021-8CA5-213340FB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9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.e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5417" y="1637787"/>
            <a:ext cx="573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Kirk Swanson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2258394" y="369770"/>
            <a:ext cx="746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Deep imitation learning for molecular inverse problems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2C0D4-7157-412A-8CD7-AD680C6B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47" y="3002006"/>
            <a:ext cx="6581052" cy="2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6C46-4AFC-49ED-B5F6-D0E17518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93" y="2996660"/>
            <a:ext cx="1594360" cy="4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5B48C6-67D4-4D78-A8A4-9C595ECAA429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15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5A1054-1376-43D3-B566-A39B15C1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11" y="2951614"/>
            <a:ext cx="2259994" cy="4856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254202" y="24727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20689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A8454-E02A-46FA-9EC8-509D88263C07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E96AC-999F-4D8E-842F-CC020EEA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90C8A-D058-4DAB-A918-F348E55783ED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6F6764-B9D3-4374-A5B9-7DC0302B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0" y="2939974"/>
            <a:ext cx="2340479" cy="4968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62DBAC-5101-481E-92CF-74367893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4861A7-FBC7-4D5E-840D-37EF91FA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05" y="2940485"/>
            <a:ext cx="609318" cy="4916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3A5C61-70C5-493C-BBED-CB42011430D9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700A72-6EBB-45AA-9E39-CF0C3361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CC037C-980A-487C-B0B5-AF19B5F6E093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1BE80-1E77-4163-AC09-37439819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936799"/>
            <a:ext cx="2266000" cy="3881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5457CB-2B94-4DD2-BA4C-00B624411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56" y="2935355"/>
            <a:ext cx="593470" cy="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Motivation: determining molecular structure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00F65-3A06-4E57-B74E-2FC1055D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26" y="2863990"/>
            <a:ext cx="1819606" cy="691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F9CAD5-A285-4B93-9580-422A19229F5F}"/>
              </a:ext>
            </a:extLst>
          </p:cNvPr>
          <p:cNvGrpSpPr/>
          <p:nvPr/>
        </p:nvGrpSpPr>
        <p:grpSpPr>
          <a:xfrm>
            <a:off x="6984782" y="1610695"/>
            <a:ext cx="4334860" cy="3136109"/>
            <a:chOff x="5497568" y="1584499"/>
            <a:chExt cx="4334860" cy="3136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A0CE1B-6A56-4344-99CE-FBE5ED08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6E456-3AA9-4F24-B363-FDE62B16814D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E2E33D-9733-48F4-BDD6-315B24FA8E7F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9D4A1-4ED4-4F41-B66C-B518A8DE4BFA}"/>
              </a:ext>
            </a:extLst>
          </p:cNvPr>
          <p:cNvSpPr/>
          <p:nvPr/>
        </p:nvSpPr>
        <p:spPr>
          <a:xfrm>
            <a:off x="4677662" y="3068040"/>
            <a:ext cx="1744717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BF6B5-50AB-46A0-BF18-A1F26805C4CF}"/>
              </a:ext>
            </a:extLst>
          </p:cNvPr>
          <p:cNvSpPr txBox="1"/>
          <p:nvPr/>
        </p:nvSpPr>
        <p:spPr>
          <a:xfrm>
            <a:off x="5289889" y="247576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03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83BA2C-740A-4396-BB06-52F8009DEBC0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325652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8705CE-E0B6-4B42-9480-60D0E6B462B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6285F3-C468-4411-94BB-D3EF1E9F2807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0B4BEC-FD75-45D3-85FC-B8ED031AB23B}"/>
              </a:ext>
            </a:extLst>
          </p:cNvPr>
          <p:cNvCxnSpPr>
            <a:cxnSpLocks/>
          </p:cNvCxnSpPr>
          <p:nvPr/>
        </p:nvCxnSpPr>
        <p:spPr>
          <a:xfrm flipH="1" flipV="1">
            <a:off x="6080583" y="316957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A5E17781-E54A-427D-8F45-BA993B5B552C}"/>
              </a:ext>
            </a:extLst>
          </p:cNvPr>
          <p:cNvSpPr/>
          <p:nvPr/>
        </p:nvSpPr>
        <p:spPr>
          <a:xfrm rot="16200000" flipH="1">
            <a:off x="5811281" y="213784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3A249DD-90CE-4FAF-94FC-EC0173647E0F}"/>
              </a:ext>
            </a:extLst>
          </p:cNvPr>
          <p:cNvSpPr/>
          <p:nvPr/>
        </p:nvSpPr>
        <p:spPr>
          <a:xfrm flipH="1">
            <a:off x="5771455" y="222071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F734CF-56F6-4A9C-9976-F7E555CBB0F2}"/>
              </a:ext>
            </a:extLst>
          </p:cNvPr>
          <p:cNvCxnSpPr>
            <a:cxnSpLocks/>
          </p:cNvCxnSpPr>
          <p:nvPr/>
        </p:nvCxnSpPr>
        <p:spPr>
          <a:xfrm flipH="1" flipV="1">
            <a:off x="6084137" y="216943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92DAC4-A5BF-4284-A44E-542F148A666E}"/>
              </a:ext>
            </a:extLst>
          </p:cNvPr>
          <p:cNvCxnSpPr>
            <a:cxnSpLocks/>
          </p:cNvCxnSpPr>
          <p:nvPr/>
        </p:nvCxnSpPr>
        <p:spPr>
          <a:xfrm flipH="1" flipV="1">
            <a:off x="4983510" y="318618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B6C2A4-4381-402D-9E23-517CC05D0431}"/>
              </a:ext>
            </a:extLst>
          </p:cNvPr>
          <p:cNvCxnSpPr>
            <a:cxnSpLocks/>
          </p:cNvCxnSpPr>
          <p:nvPr/>
        </p:nvCxnSpPr>
        <p:spPr>
          <a:xfrm flipH="1">
            <a:off x="6117357" y="314027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B26090-2446-4462-9B32-0C86F08A7D2A}"/>
              </a:ext>
            </a:extLst>
          </p:cNvPr>
          <p:cNvCxnSpPr>
            <a:cxnSpLocks/>
          </p:cNvCxnSpPr>
          <p:nvPr/>
        </p:nvCxnSpPr>
        <p:spPr>
          <a:xfrm flipH="1">
            <a:off x="4989524" y="219438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092A2-4191-4A31-A8A4-69885F603AE1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8F04D3-CEFC-4B31-80F1-B6761C2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2940524"/>
            <a:ext cx="579640" cy="491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15DE7D-D2FA-4B4F-829C-809C59D4525A}"/>
              </a:ext>
            </a:extLst>
          </p:cNvPr>
          <p:cNvSpPr txBox="1"/>
          <p:nvPr/>
        </p:nvSpPr>
        <p:spPr>
          <a:xfrm>
            <a:off x="5190360" y="246796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289CC-1EDD-45DB-A4FC-6185A90FF469}"/>
              </a:ext>
            </a:extLst>
          </p:cNvPr>
          <p:cNvSpPr txBox="1"/>
          <p:nvPr/>
        </p:nvSpPr>
        <p:spPr>
          <a:xfrm>
            <a:off x="6606326" y="248457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A1A8CD-A326-4647-9FF4-1E2005337C3A}"/>
              </a:ext>
            </a:extLst>
          </p:cNvPr>
          <p:cNvSpPr txBox="1"/>
          <p:nvPr/>
        </p:nvSpPr>
        <p:spPr>
          <a:xfrm>
            <a:off x="5236746" y="364096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3ABF19-EE7C-4F8B-8EA6-8EEE1B582636}"/>
              </a:ext>
            </a:extLst>
          </p:cNvPr>
          <p:cNvSpPr txBox="1"/>
          <p:nvPr/>
        </p:nvSpPr>
        <p:spPr>
          <a:xfrm>
            <a:off x="6506159" y="3620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BD600-2E0A-4E8D-90E3-2811EFF30D87}"/>
              </a:ext>
            </a:extLst>
          </p:cNvPr>
          <p:cNvSpPr txBox="1"/>
          <p:nvPr/>
        </p:nvSpPr>
        <p:spPr>
          <a:xfrm>
            <a:off x="5497376" y="266297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43316-39E8-4755-89DF-9ECE9B69FC7B}"/>
              </a:ext>
            </a:extLst>
          </p:cNvPr>
          <p:cNvSpPr txBox="1"/>
          <p:nvPr/>
        </p:nvSpPr>
        <p:spPr>
          <a:xfrm>
            <a:off x="6353456" y="3361199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5CC859-39F0-4DF1-8277-AF4D830A03E2}"/>
              </a:ext>
            </a:extLst>
          </p:cNvPr>
          <p:cNvSpPr txBox="1"/>
          <p:nvPr/>
        </p:nvSpPr>
        <p:spPr>
          <a:xfrm>
            <a:off x="5986872" y="261200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30EBE4-E5F3-42F1-BA49-E54B88A07911}"/>
              </a:ext>
            </a:extLst>
          </p:cNvPr>
          <p:cNvSpPr txBox="1"/>
          <p:nvPr/>
        </p:nvSpPr>
        <p:spPr>
          <a:xfrm>
            <a:off x="6483512" y="3105785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8F45F9-BF9D-4371-9E42-63B79088E62B}"/>
              </a:ext>
            </a:extLst>
          </p:cNvPr>
          <p:cNvSpPr txBox="1"/>
          <p:nvPr/>
        </p:nvSpPr>
        <p:spPr>
          <a:xfrm>
            <a:off x="5437322" y="2958048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02D3C-5FFD-4FBC-9DD0-3D9851DBBC6C}"/>
              </a:ext>
            </a:extLst>
          </p:cNvPr>
          <p:cNvSpPr txBox="1"/>
          <p:nvPr/>
        </p:nvSpPr>
        <p:spPr>
          <a:xfrm>
            <a:off x="5771239" y="3465800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B530D-FC4D-4FD2-99E7-2ED1F5B6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18" y="2894438"/>
            <a:ext cx="2334105" cy="4461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0B7136-EF86-42C4-9E76-AFDB639A3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8AA94B-BCFA-484A-81DD-26EDDF533DF0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70C17E-2FEC-4A64-955B-79AEEA71195A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71C1B7-2835-4528-A6C1-475335CE2E1C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F9D7E7-A705-4FFC-AF3E-4F7F3CA3458E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84346" y="2940485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144" y="2968052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56646" y="198000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79631" y="3904221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84607" y="2951614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823189-B7B2-40E2-9A7A-19150C89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6" y="2940610"/>
            <a:ext cx="593470" cy="454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38AE-94FF-44B8-ACE9-7A80E514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339" y="2940485"/>
            <a:ext cx="629958" cy="5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E2784-C071-4615-8B25-A297281A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0" y="2920729"/>
            <a:ext cx="573181" cy="5072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11F47D-A818-4D5C-95DD-11767274BC0C}"/>
              </a:ext>
            </a:extLst>
          </p:cNvPr>
          <p:cNvSpPr txBox="1"/>
          <p:nvPr/>
        </p:nvSpPr>
        <p:spPr>
          <a:xfrm>
            <a:off x="7598526" y="3005775"/>
            <a:ext cx="411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Connected + per-vertex constraints met?</a:t>
            </a:r>
          </a:p>
        </p:txBody>
      </p:sp>
    </p:spTree>
    <p:extLst>
      <p:ext uri="{BB962C8B-B14F-4D97-AF65-F5344CB8AC3E}">
        <p14:creationId xmlns:p14="http://schemas.microsoft.com/office/powerpoint/2010/main" val="246578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269DE-103B-4FAE-BFAC-C26CED7485D6}"/>
              </a:ext>
            </a:extLst>
          </p:cNvPr>
          <p:cNvCxnSpPr>
            <a:cxnSpLocks/>
          </p:cNvCxnSpPr>
          <p:nvPr/>
        </p:nvCxnSpPr>
        <p:spPr>
          <a:xfrm flipH="1" flipV="1">
            <a:off x="4989982" y="317854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714F3-94B1-4A3F-A471-9A3F56F4B4E3}"/>
              </a:ext>
            </a:extLst>
          </p:cNvPr>
          <p:cNvCxnSpPr>
            <a:cxnSpLocks/>
          </p:cNvCxnSpPr>
          <p:nvPr/>
        </p:nvCxnSpPr>
        <p:spPr>
          <a:xfrm flipH="1" flipV="1">
            <a:off x="6066031" y="3173324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DA86A-D7A2-4E69-BD38-3F7BCD987868}"/>
              </a:ext>
            </a:extLst>
          </p:cNvPr>
          <p:cNvCxnSpPr>
            <a:cxnSpLocks/>
          </p:cNvCxnSpPr>
          <p:nvPr/>
        </p:nvCxnSpPr>
        <p:spPr>
          <a:xfrm>
            <a:off x="6053179" y="2116684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06743F-AF9E-4CF7-ACED-C0C95B2CA095}"/>
              </a:ext>
            </a:extLst>
          </p:cNvPr>
          <p:cNvCxnSpPr>
            <a:cxnSpLocks/>
          </p:cNvCxnSpPr>
          <p:nvPr/>
        </p:nvCxnSpPr>
        <p:spPr>
          <a:xfrm flipH="1" flipV="1">
            <a:off x="6074950" y="3168107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C655861-040C-4825-966F-053EA84F6CFD}"/>
              </a:ext>
            </a:extLst>
          </p:cNvPr>
          <p:cNvSpPr/>
          <p:nvPr/>
        </p:nvSpPr>
        <p:spPr>
          <a:xfrm>
            <a:off x="5836006" y="390911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939BD8-0D7F-4833-91A8-912F6CB20D8E}"/>
              </a:ext>
            </a:extLst>
          </p:cNvPr>
          <p:cNvSpPr/>
          <p:nvPr/>
        </p:nvSpPr>
        <p:spPr>
          <a:xfrm>
            <a:off x="5832486" y="294488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CD0B2-49D9-4BBC-A7CA-E3EB73E0B353}"/>
              </a:ext>
            </a:extLst>
          </p:cNvPr>
          <p:cNvSpPr/>
          <p:nvPr/>
        </p:nvSpPr>
        <p:spPr>
          <a:xfrm>
            <a:off x="475135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BF9B-B2C4-4C37-A5C2-7B34EA2A3C4D}"/>
              </a:ext>
            </a:extLst>
          </p:cNvPr>
          <p:cNvSpPr txBox="1"/>
          <p:nvPr/>
        </p:nvSpPr>
        <p:spPr>
          <a:xfrm>
            <a:off x="5890545" y="2940944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392435-6370-42F4-B859-4CB96EEB2F2D}"/>
              </a:ext>
            </a:extLst>
          </p:cNvPr>
          <p:cNvSpPr/>
          <p:nvPr/>
        </p:nvSpPr>
        <p:spPr>
          <a:xfrm>
            <a:off x="5818381" y="198718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4955B-A37B-473C-848D-AFDFAE5F9E38}"/>
              </a:ext>
            </a:extLst>
          </p:cNvPr>
          <p:cNvSpPr/>
          <p:nvPr/>
        </p:nvSpPr>
        <p:spPr>
          <a:xfrm>
            <a:off x="6913621" y="29553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3AB36-972D-4858-8FF6-CFA7779BB11C}"/>
              </a:ext>
            </a:extLst>
          </p:cNvPr>
          <p:cNvSpPr txBox="1"/>
          <p:nvPr/>
        </p:nvSpPr>
        <p:spPr>
          <a:xfrm>
            <a:off x="6971680" y="2933756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8A0A7-21C3-46E7-9808-DCC3D9B5D426}"/>
              </a:ext>
            </a:extLst>
          </p:cNvPr>
          <p:cNvSpPr txBox="1"/>
          <p:nvPr/>
        </p:nvSpPr>
        <p:spPr>
          <a:xfrm>
            <a:off x="5887883" y="1980188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99BC5-475B-4020-9909-37453BCB8A07}"/>
              </a:ext>
            </a:extLst>
          </p:cNvPr>
          <p:cNvSpPr txBox="1"/>
          <p:nvPr/>
        </p:nvSpPr>
        <p:spPr>
          <a:xfrm>
            <a:off x="5887883" y="3915645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69FB-6775-4E05-A2FE-284097D27948}"/>
              </a:ext>
            </a:extLst>
          </p:cNvPr>
          <p:cNvSpPr txBox="1"/>
          <p:nvPr/>
        </p:nvSpPr>
        <p:spPr>
          <a:xfrm>
            <a:off x="4791229" y="2955349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320B7-5137-4379-855A-8405FAB8AEBE}"/>
              </a:ext>
            </a:extLst>
          </p:cNvPr>
          <p:cNvSpPr txBox="1"/>
          <p:nvPr/>
        </p:nvSpPr>
        <p:spPr>
          <a:xfrm>
            <a:off x="2171609" y="2779409"/>
            <a:ext cx="17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Isomorphic to original graph?</a:t>
            </a:r>
          </a:p>
        </p:txBody>
      </p:sp>
    </p:spTree>
    <p:extLst>
      <p:ext uri="{BB962C8B-B14F-4D97-AF65-F5344CB8AC3E}">
        <p14:creationId xmlns:p14="http://schemas.microsoft.com/office/powerpoint/2010/main" val="101764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421A0-FDD4-40E5-AC44-2B2F6FF623CC}"/>
              </a:ext>
            </a:extLst>
          </p:cNvPr>
          <p:cNvSpPr txBox="1"/>
          <p:nvPr/>
        </p:nvSpPr>
        <p:spPr>
          <a:xfrm>
            <a:off x="1513490" y="3010647"/>
            <a:ext cx="9274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can we learn the probability distribution over next possible edges?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1. Delete a random number of edges, </a:t>
            </a:r>
            <a:r>
              <a:rPr lang="en-US" i="1" dirty="0"/>
              <a:t>d</a:t>
            </a:r>
            <a:r>
              <a:rPr lang="en-US" dirty="0"/>
              <a:t>, from a molecule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 </a:t>
            </a:r>
          </a:p>
          <a:p>
            <a:r>
              <a:rPr lang="en-US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97C83D-9157-49E9-ADBC-8B1EB6E2A9F5}"/>
              </a:ext>
            </a:extLst>
          </p:cNvPr>
          <p:cNvSpPr/>
          <p:nvPr/>
        </p:nvSpPr>
        <p:spPr>
          <a:xfrm>
            <a:off x="5440389" y="3736077"/>
            <a:ext cx="832183" cy="28755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800D4FE-09D9-4104-B2D7-C5752CA1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49" y="3663551"/>
            <a:ext cx="484718" cy="3402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41871D5-E55E-4EE3-BBAC-E6159B58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642" y="3639968"/>
            <a:ext cx="850276" cy="34955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555AE0-A40B-48A3-8A1F-119FBBA98CFB}"/>
              </a:ext>
            </a:extLst>
          </p:cNvPr>
          <p:cNvCxnSpPr>
            <a:cxnSpLocks/>
          </p:cNvCxnSpPr>
          <p:nvPr/>
        </p:nvCxnSpPr>
        <p:spPr>
          <a:xfrm flipH="1" flipV="1">
            <a:off x="2520547" y="3886744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C183DB-1E0D-4ECE-8A86-25B27BABD8EA}"/>
              </a:ext>
            </a:extLst>
          </p:cNvPr>
          <p:cNvCxnSpPr>
            <a:cxnSpLocks/>
          </p:cNvCxnSpPr>
          <p:nvPr/>
        </p:nvCxnSpPr>
        <p:spPr>
          <a:xfrm flipH="1" flipV="1">
            <a:off x="3596596" y="3881526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441E65-FECA-4F6C-95F0-74B79A1CD184}"/>
              </a:ext>
            </a:extLst>
          </p:cNvPr>
          <p:cNvCxnSpPr>
            <a:cxnSpLocks/>
          </p:cNvCxnSpPr>
          <p:nvPr/>
        </p:nvCxnSpPr>
        <p:spPr>
          <a:xfrm>
            <a:off x="3583744" y="2824886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813626-E511-434B-B9FE-3E7716DBC405}"/>
              </a:ext>
            </a:extLst>
          </p:cNvPr>
          <p:cNvCxnSpPr>
            <a:cxnSpLocks/>
          </p:cNvCxnSpPr>
          <p:nvPr/>
        </p:nvCxnSpPr>
        <p:spPr>
          <a:xfrm flipH="1" flipV="1">
            <a:off x="3605515" y="3876309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0DC6B54-340D-417B-BCE4-A779AA9C3807}"/>
              </a:ext>
            </a:extLst>
          </p:cNvPr>
          <p:cNvSpPr/>
          <p:nvPr/>
        </p:nvSpPr>
        <p:spPr>
          <a:xfrm>
            <a:off x="3366571" y="461731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ADB2F4-C2B5-410B-9B45-8B5607BEBA08}"/>
              </a:ext>
            </a:extLst>
          </p:cNvPr>
          <p:cNvSpPr/>
          <p:nvPr/>
        </p:nvSpPr>
        <p:spPr>
          <a:xfrm>
            <a:off x="3363051" y="365308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3183D4-E228-4938-AA77-429E3D6B53FB}"/>
              </a:ext>
            </a:extLst>
          </p:cNvPr>
          <p:cNvSpPr/>
          <p:nvPr/>
        </p:nvSpPr>
        <p:spPr>
          <a:xfrm>
            <a:off x="228191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4188AD-7C22-4373-B2D4-D80E751A03F0}"/>
              </a:ext>
            </a:extLst>
          </p:cNvPr>
          <p:cNvSpPr txBox="1"/>
          <p:nvPr/>
        </p:nvSpPr>
        <p:spPr>
          <a:xfrm>
            <a:off x="3421110" y="3649146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10FF73-3CEC-49BC-9F38-B7B3C5D50A90}"/>
              </a:ext>
            </a:extLst>
          </p:cNvPr>
          <p:cNvSpPr/>
          <p:nvPr/>
        </p:nvSpPr>
        <p:spPr>
          <a:xfrm>
            <a:off x="3348946" y="269539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60DD0C-E5BD-4D42-A8F0-E19B3164E4F7}"/>
              </a:ext>
            </a:extLst>
          </p:cNvPr>
          <p:cNvSpPr/>
          <p:nvPr/>
        </p:nvSpPr>
        <p:spPr>
          <a:xfrm>
            <a:off x="4444186" y="366355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014C3F-6455-4F55-AA1B-41643AAFB8DB}"/>
              </a:ext>
            </a:extLst>
          </p:cNvPr>
          <p:cNvSpPr txBox="1"/>
          <p:nvPr/>
        </p:nvSpPr>
        <p:spPr>
          <a:xfrm>
            <a:off x="4502245" y="3641958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3850FE-F014-451F-AFFD-C5C8BA8BC870}"/>
              </a:ext>
            </a:extLst>
          </p:cNvPr>
          <p:cNvSpPr txBox="1"/>
          <p:nvPr/>
        </p:nvSpPr>
        <p:spPr>
          <a:xfrm>
            <a:off x="3418448" y="2688390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9BBD8-8959-408D-AADF-1E74CEF0AFE4}"/>
              </a:ext>
            </a:extLst>
          </p:cNvPr>
          <p:cNvSpPr txBox="1"/>
          <p:nvPr/>
        </p:nvSpPr>
        <p:spPr>
          <a:xfrm>
            <a:off x="3418448" y="4623847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07E41-8772-4602-A639-2FFAB3DF1BCE}"/>
              </a:ext>
            </a:extLst>
          </p:cNvPr>
          <p:cNvSpPr txBox="1"/>
          <p:nvPr/>
        </p:nvSpPr>
        <p:spPr>
          <a:xfrm>
            <a:off x="2321794" y="3663551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46C95D-5DD4-478D-888E-DFDE9B404641}"/>
              </a:ext>
            </a:extLst>
          </p:cNvPr>
          <p:cNvCxnSpPr>
            <a:cxnSpLocks/>
          </p:cNvCxnSpPr>
          <p:nvPr/>
        </p:nvCxnSpPr>
        <p:spPr>
          <a:xfrm flipH="1" flipV="1">
            <a:off x="7025300" y="3877566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8CDEA3-6E85-4BF7-9D67-D13A6FC2CFCC}"/>
              </a:ext>
            </a:extLst>
          </p:cNvPr>
          <p:cNvCxnSpPr>
            <a:cxnSpLocks/>
          </p:cNvCxnSpPr>
          <p:nvPr/>
        </p:nvCxnSpPr>
        <p:spPr>
          <a:xfrm flipH="1" flipV="1">
            <a:off x="8101349" y="3872348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CB5462F-C333-49BF-BEA5-36C5108C4561}"/>
              </a:ext>
            </a:extLst>
          </p:cNvPr>
          <p:cNvSpPr/>
          <p:nvPr/>
        </p:nvSpPr>
        <p:spPr>
          <a:xfrm>
            <a:off x="7871324" y="46081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062CFE-A7F2-4F7D-A3E5-D62D7AE58036}"/>
              </a:ext>
            </a:extLst>
          </p:cNvPr>
          <p:cNvSpPr/>
          <p:nvPr/>
        </p:nvSpPr>
        <p:spPr>
          <a:xfrm>
            <a:off x="7867804" y="364391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DF499A-DFF0-4FD1-879D-81990DC852BA}"/>
              </a:ext>
            </a:extLst>
          </p:cNvPr>
          <p:cNvSpPr/>
          <p:nvPr/>
        </p:nvSpPr>
        <p:spPr>
          <a:xfrm>
            <a:off x="678666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7FF2D9-182B-467F-84A0-035E1332BEE9}"/>
              </a:ext>
            </a:extLst>
          </p:cNvPr>
          <p:cNvSpPr txBox="1"/>
          <p:nvPr/>
        </p:nvSpPr>
        <p:spPr>
          <a:xfrm>
            <a:off x="7925863" y="3639968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1D2DE3-5484-40C0-85C9-3C745E10F74E}"/>
              </a:ext>
            </a:extLst>
          </p:cNvPr>
          <p:cNvSpPr/>
          <p:nvPr/>
        </p:nvSpPr>
        <p:spPr>
          <a:xfrm>
            <a:off x="7853699" y="26862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27ED3-BA6A-4F7C-9814-5CCC695B0982}"/>
              </a:ext>
            </a:extLst>
          </p:cNvPr>
          <p:cNvSpPr/>
          <p:nvPr/>
        </p:nvSpPr>
        <p:spPr>
          <a:xfrm>
            <a:off x="8948939" y="36543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CB9B30-BFC0-4085-B9E7-3E8023D5CA03}"/>
              </a:ext>
            </a:extLst>
          </p:cNvPr>
          <p:cNvSpPr txBox="1"/>
          <p:nvPr/>
        </p:nvSpPr>
        <p:spPr>
          <a:xfrm>
            <a:off x="9006998" y="3632780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56A5FB-9AA2-446D-A4B1-C48A1AE5ABAA}"/>
              </a:ext>
            </a:extLst>
          </p:cNvPr>
          <p:cNvSpPr txBox="1"/>
          <p:nvPr/>
        </p:nvSpPr>
        <p:spPr>
          <a:xfrm>
            <a:off x="7923201" y="2679212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0535A4-DAA4-4B1A-BCB9-095C4CC6AD8F}"/>
              </a:ext>
            </a:extLst>
          </p:cNvPr>
          <p:cNvSpPr txBox="1"/>
          <p:nvPr/>
        </p:nvSpPr>
        <p:spPr>
          <a:xfrm>
            <a:off x="7923201" y="4614669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E2984-CEC3-4ED3-99B8-400D3E2A16EA}"/>
              </a:ext>
            </a:extLst>
          </p:cNvPr>
          <p:cNvSpPr txBox="1"/>
          <p:nvPr/>
        </p:nvSpPr>
        <p:spPr>
          <a:xfrm>
            <a:off x="6826547" y="3654373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938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CADBFE7-2508-4499-9D67-D278A0081C20}"/>
              </a:ext>
            </a:extLst>
          </p:cNvPr>
          <p:cNvCxnSpPr>
            <a:cxnSpLocks/>
          </p:cNvCxnSpPr>
          <p:nvPr/>
        </p:nvCxnSpPr>
        <p:spPr>
          <a:xfrm>
            <a:off x="5534120" y="2963302"/>
            <a:ext cx="21771" cy="97955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0F382F7-D3BE-40A9-B840-972C264B0035}"/>
              </a:ext>
            </a:extLst>
          </p:cNvPr>
          <p:cNvCxnSpPr>
            <a:cxnSpLocks/>
          </p:cNvCxnSpPr>
          <p:nvPr/>
        </p:nvCxnSpPr>
        <p:spPr>
          <a:xfrm flipH="1" flipV="1">
            <a:off x="5555891" y="4014725"/>
            <a:ext cx="1073469" cy="104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2F1B9A1-7FD7-4BCE-B2EA-716C4478CB2F}"/>
              </a:ext>
            </a:extLst>
          </p:cNvPr>
          <p:cNvCxnSpPr>
            <a:cxnSpLocks/>
          </p:cNvCxnSpPr>
          <p:nvPr/>
        </p:nvCxnSpPr>
        <p:spPr>
          <a:xfrm flipH="1" flipV="1">
            <a:off x="5559632" y="404672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714702" y="1004745"/>
            <a:ext cx="1111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this by constructing training examples as follows:</a:t>
            </a:r>
          </a:p>
          <a:p>
            <a:br>
              <a:rPr lang="en-US" dirty="0"/>
            </a:br>
            <a:r>
              <a:rPr lang="en-US" dirty="0"/>
              <a:t>	2. Compute which edges               we can add to the partially completed graph                                   , </a:t>
            </a:r>
          </a:p>
          <a:p>
            <a:r>
              <a:rPr lang="en-US" dirty="0"/>
              <a:t>	such that                                                    is </a:t>
            </a:r>
            <a:r>
              <a:rPr lang="en-US" b="1" dirty="0"/>
              <a:t>subisomorphic</a:t>
            </a:r>
            <a:r>
              <a:rPr lang="en-US" dirty="0"/>
              <a:t> to          :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0B7DE4-AF56-4D3D-969A-37F024920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843" y="1591088"/>
            <a:ext cx="611684" cy="2819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B708C2-87FD-4835-B273-827B291F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82" y="1858582"/>
            <a:ext cx="462937" cy="32494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BDFBE7-9DBD-40CB-BCFE-7ABE2155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13" y="1895819"/>
            <a:ext cx="2558067" cy="25021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DB9BA41-ED5F-4F5E-ADB6-16A5A894B154}"/>
              </a:ext>
            </a:extLst>
          </p:cNvPr>
          <p:cNvCxnSpPr>
            <a:cxnSpLocks/>
          </p:cNvCxnSpPr>
          <p:nvPr/>
        </p:nvCxnSpPr>
        <p:spPr>
          <a:xfrm flipH="1" flipV="1">
            <a:off x="4474298" y="4032462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79DECB60-C6FE-4737-8E28-3C5E134BBE11}"/>
              </a:ext>
            </a:extLst>
          </p:cNvPr>
          <p:cNvSpPr/>
          <p:nvPr/>
        </p:nvSpPr>
        <p:spPr>
          <a:xfrm rot="16200000" flipH="1">
            <a:off x="5295597" y="2991764"/>
            <a:ext cx="536526" cy="2107985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4F405734-ABCE-465E-B795-21856DCE9803}"/>
              </a:ext>
            </a:extLst>
          </p:cNvPr>
          <p:cNvSpPr/>
          <p:nvPr/>
        </p:nvSpPr>
        <p:spPr>
          <a:xfrm flipH="1">
            <a:off x="5255771" y="3074636"/>
            <a:ext cx="536526" cy="1899999"/>
          </a:xfrm>
          <a:prstGeom prst="arc">
            <a:avLst>
              <a:gd name="adj1" fmla="val 16200000"/>
              <a:gd name="adj2" fmla="val 5492374"/>
            </a:avLst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7E33AC-46F9-4B26-BCCE-01B9E791FA44}"/>
              </a:ext>
            </a:extLst>
          </p:cNvPr>
          <p:cNvCxnSpPr>
            <a:cxnSpLocks/>
          </p:cNvCxnSpPr>
          <p:nvPr/>
        </p:nvCxnSpPr>
        <p:spPr>
          <a:xfrm flipH="1" flipV="1">
            <a:off x="5568453" y="3023358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292C352-A481-44BC-9597-ABE6E2A1F507}"/>
              </a:ext>
            </a:extLst>
          </p:cNvPr>
          <p:cNvCxnSpPr>
            <a:cxnSpLocks/>
          </p:cNvCxnSpPr>
          <p:nvPr/>
        </p:nvCxnSpPr>
        <p:spPr>
          <a:xfrm flipH="1" flipV="1">
            <a:off x="4467826" y="4040101"/>
            <a:ext cx="1110572" cy="97380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16E6AE-7447-4109-9E3F-85600950A41E}"/>
              </a:ext>
            </a:extLst>
          </p:cNvPr>
          <p:cNvCxnSpPr>
            <a:cxnSpLocks/>
          </p:cNvCxnSpPr>
          <p:nvPr/>
        </p:nvCxnSpPr>
        <p:spPr>
          <a:xfrm flipH="1">
            <a:off x="5601673" y="3994198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AC647E-383A-4BFA-9A90-62B82F208AC0}"/>
              </a:ext>
            </a:extLst>
          </p:cNvPr>
          <p:cNvCxnSpPr>
            <a:cxnSpLocks/>
          </p:cNvCxnSpPr>
          <p:nvPr/>
        </p:nvCxnSpPr>
        <p:spPr>
          <a:xfrm flipH="1">
            <a:off x="4473840" y="3048302"/>
            <a:ext cx="1066294" cy="9737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2F44CA9-6DCF-4E6C-9E53-664F5867CE3B}"/>
              </a:ext>
            </a:extLst>
          </p:cNvPr>
          <p:cNvSpPr/>
          <p:nvPr/>
        </p:nvSpPr>
        <p:spPr>
          <a:xfrm>
            <a:off x="5320322" y="476303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7632980-9989-4F14-8C9A-4928A277D2E5}"/>
              </a:ext>
            </a:extLst>
          </p:cNvPr>
          <p:cNvSpPr/>
          <p:nvPr/>
        </p:nvSpPr>
        <p:spPr>
          <a:xfrm>
            <a:off x="5316802" y="379880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A73DC08-8E70-478F-BBF3-CAB236ED3AA0}"/>
              </a:ext>
            </a:extLst>
          </p:cNvPr>
          <p:cNvSpPr/>
          <p:nvPr/>
        </p:nvSpPr>
        <p:spPr>
          <a:xfrm>
            <a:off x="423566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DC976-2F13-48D6-AC46-80BA864A9104}"/>
              </a:ext>
            </a:extLst>
          </p:cNvPr>
          <p:cNvSpPr txBox="1"/>
          <p:nvPr/>
        </p:nvSpPr>
        <p:spPr>
          <a:xfrm>
            <a:off x="5378780" y="3821634"/>
            <a:ext cx="4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8B27329-A480-4063-B562-715BE0D6BB04}"/>
              </a:ext>
            </a:extLst>
          </p:cNvPr>
          <p:cNvSpPr/>
          <p:nvPr/>
        </p:nvSpPr>
        <p:spPr>
          <a:xfrm>
            <a:off x="5302697" y="284110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57498E2-BC21-4B88-BE5C-29A6C8E201C9}"/>
              </a:ext>
            </a:extLst>
          </p:cNvPr>
          <p:cNvSpPr/>
          <p:nvPr/>
        </p:nvSpPr>
        <p:spPr>
          <a:xfrm>
            <a:off x="6397937" y="380927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203502-3B59-41A0-BC6E-FDBB9B5D7170}"/>
              </a:ext>
            </a:extLst>
          </p:cNvPr>
          <p:cNvSpPr txBox="1"/>
          <p:nvPr/>
        </p:nvSpPr>
        <p:spPr>
          <a:xfrm>
            <a:off x="6468018" y="3836147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DCDEFB-9A14-4ACB-AA20-E0018B490FF1}"/>
              </a:ext>
            </a:extLst>
          </p:cNvPr>
          <p:cNvSpPr txBox="1"/>
          <p:nvPr/>
        </p:nvSpPr>
        <p:spPr>
          <a:xfrm>
            <a:off x="5363489" y="285237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1A379A-BBD0-41E1-8966-F865DD0F55A2}"/>
              </a:ext>
            </a:extLst>
          </p:cNvPr>
          <p:cNvSpPr txBox="1"/>
          <p:nvPr/>
        </p:nvSpPr>
        <p:spPr>
          <a:xfrm>
            <a:off x="5381065" y="4784373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65628B-B387-4857-8AA3-DA211A8F2822}"/>
              </a:ext>
            </a:extLst>
          </p:cNvPr>
          <p:cNvSpPr txBox="1"/>
          <p:nvPr/>
        </p:nvSpPr>
        <p:spPr>
          <a:xfrm>
            <a:off x="4310040" y="3831009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17ED4F-7CB7-4DF8-8840-5623239286BF}"/>
              </a:ext>
            </a:extLst>
          </p:cNvPr>
          <p:cNvSpPr txBox="1"/>
          <p:nvPr/>
        </p:nvSpPr>
        <p:spPr>
          <a:xfrm>
            <a:off x="4805421" y="334128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F3605B-B407-4AD8-981C-216F3928B17C}"/>
              </a:ext>
            </a:extLst>
          </p:cNvPr>
          <p:cNvSpPr txBox="1"/>
          <p:nvPr/>
        </p:nvSpPr>
        <p:spPr>
          <a:xfrm>
            <a:off x="6090858" y="333779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FE95E5-BD84-4368-A760-C5E48096A979}"/>
              </a:ext>
            </a:extLst>
          </p:cNvPr>
          <p:cNvSpPr txBox="1"/>
          <p:nvPr/>
        </p:nvSpPr>
        <p:spPr>
          <a:xfrm>
            <a:off x="4827203" y="445758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4C322F3-3536-4B05-ADB2-94B313958530}"/>
              </a:ext>
            </a:extLst>
          </p:cNvPr>
          <p:cNvSpPr txBox="1"/>
          <p:nvPr/>
        </p:nvSpPr>
        <p:spPr>
          <a:xfrm>
            <a:off x="5990691" y="447344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B15B920-E8B3-4708-B52C-8B534C1DDB32}"/>
              </a:ext>
            </a:extLst>
          </p:cNvPr>
          <p:cNvSpPr txBox="1"/>
          <p:nvPr/>
        </p:nvSpPr>
        <p:spPr>
          <a:xfrm>
            <a:off x="5099505" y="3511284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F101A8E-76AF-46A0-A431-B89DFCCBA34A}"/>
              </a:ext>
            </a:extLst>
          </p:cNvPr>
          <p:cNvSpPr txBox="1"/>
          <p:nvPr/>
        </p:nvSpPr>
        <p:spPr>
          <a:xfrm>
            <a:off x="5471404" y="346522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C79C8-E49F-412C-9D68-45B1DA86E5DB}"/>
              </a:ext>
            </a:extLst>
          </p:cNvPr>
          <p:cNvSpPr txBox="1"/>
          <p:nvPr/>
        </p:nvSpPr>
        <p:spPr>
          <a:xfrm>
            <a:off x="5968044" y="3959003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E94844-C80A-4E5F-8296-E61FA6CF6AC3}"/>
              </a:ext>
            </a:extLst>
          </p:cNvPr>
          <p:cNvSpPr txBox="1"/>
          <p:nvPr/>
        </p:nvSpPr>
        <p:spPr>
          <a:xfrm>
            <a:off x="4939468" y="3812811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1778A97-A9FE-499C-B515-2258CD9E5BF6}"/>
              </a:ext>
            </a:extLst>
          </p:cNvPr>
          <p:cNvSpPr txBox="1"/>
          <p:nvPr/>
        </p:nvSpPr>
        <p:spPr>
          <a:xfrm>
            <a:off x="5364589" y="4333606"/>
            <a:ext cx="54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705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Imitation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87E4D0-573B-4287-B158-774DC5C9C16F}"/>
              </a:ext>
            </a:extLst>
          </p:cNvPr>
          <p:cNvCxnSpPr>
            <a:cxnSpLocks/>
          </p:cNvCxnSpPr>
          <p:nvPr/>
        </p:nvCxnSpPr>
        <p:spPr>
          <a:xfrm flipH="1" flipV="1">
            <a:off x="2651152" y="361943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104030-871C-44D5-B76A-435C2BEB4791}"/>
              </a:ext>
            </a:extLst>
          </p:cNvPr>
          <p:cNvCxnSpPr>
            <a:cxnSpLocks/>
          </p:cNvCxnSpPr>
          <p:nvPr/>
        </p:nvCxnSpPr>
        <p:spPr>
          <a:xfrm flipH="1" flipV="1">
            <a:off x="3727201" y="361421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DDC9916-B036-485E-BD54-868645721DAB}"/>
              </a:ext>
            </a:extLst>
          </p:cNvPr>
          <p:cNvSpPr/>
          <p:nvPr/>
        </p:nvSpPr>
        <p:spPr>
          <a:xfrm>
            <a:off x="3497176" y="43500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9F3EB9-481F-42CE-BAF8-E53AE586C420}"/>
              </a:ext>
            </a:extLst>
          </p:cNvPr>
          <p:cNvSpPr/>
          <p:nvPr/>
        </p:nvSpPr>
        <p:spPr>
          <a:xfrm>
            <a:off x="3493656" y="338577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80DFC8-DC3E-4304-848E-65C9EA5B6A17}"/>
              </a:ext>
            </a:extLst>
          </p:cNvPr>
          <p:cNvSpPr/>
          <p:nvPr/>
        </p:nvSpPr>
        <p:spPr>
          <a:xfrm>
            <a:off x="241252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CF99D6-0BE9-44E8-B604-00C98606BB0F}"/>
              </a:ext>
            </a:extLst>
          </p:cNvPr>
          <p:cNvSpPr/>
          <p:nvPr/>
        </p:nvSpPr>
        <p:spPr>
          <a:xfrm>
            <a:off x="3479551" y="242807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C921C5-BDEB-4C8D-9058-2836A2F7C4F6}"/>
              </a:ext>
            </a:extLst>
          </p:cNvPr>
          <p:cNvSpPr/>
          <p:nvPr/>
        </p:nvSpPr>
        <p:spPr>
          <a:xfrm>
            <a:off x="4574791" y="339623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C29B91-E2AC-41EB-8E91-F669A3D26395}"/>
              </a:ext>
            </a:extLst>
          </p:cNvPr>
          <p:cNvSpPr txBox="1"/>
          <p:nvPr/>
        </p:nvSpPr>
        <p:spPr>
          <a:xfrm>
            <a:off x="3411489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B1DE1A-20DC-4D88-8E60-4B0944633840}"/>
              </a:ext>
            </a:extLst>
          </p:cNvPr>
          <p:cNvSpPr txBox="1"/>
          <p:nvPr/>
        </p:nvSpPr>
        <p:spPr>
          <a:xfrm>
            <a:off x="8176934" y="4993311"/>
            <a:ext cx="81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6B738-20D9-4428-9593-5042A6AE1F95}"/>
              </a:ext>
            </a:extLst>
          </p:cNvPr>
          <p:cNvSpPr txBox="1"/>
          <p:nvPr/>
        </p:nvSpPr>
        <p:spPr>
          <a:xfrm>
            <a:off x="3535451" y="3388561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488214-1358-4536-BF56-88F1A2FF3DB4}"/>
              </a:ext>
            </a:extLst>
          </p:cNvPr>
          <p:cNvSpPr txBox="1"/>
          <p:nvPr/>
        </p:nvSpPr>
        <p:spPr>
          <a:xfrm>
            <a:off x="4622249" y="3416128"/>
            <a:ext cx="56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257156-7FB8-4E81-9660-74BB9C8F80C1}"/>
              </a:ext>
            </a:extLst>
          </p:cNvPr>
          <p:cNvSpPr txBox="1"/>
          <p:nvPr/>
        </p:nvSpPr>
        <p:spPr>
          <a:xfrm>
            <a:off x="3507751" y="2428077"/>
            <a:ext cx="54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C0E3EC-2474-4415-B802-C770E9BA0C9B}"/>
              </a:ext>
            </a:extLst>
          </p:cNvPr>
          <p:cNvSpPr txBox="1"/>
          <p:nvPr/>
        </p:nvSpPr>
        <p:spPr>
          <a:xfrm>
            <a:off x="3530736" y="4352297"/>
            <a:ext cx="7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64BF20-5FA3-4473-B86B-0305E10CAE8E}"/>
              </a:ext>
            </a:extLst>
          </p:cNvPr>
          <p:cNvSpPr txBox="1"/>
          <p:nvPr/>
        </p:nvSpPr>
        <p:spPr>
          <a:xfrm>
            <a:off x="2435712" y="3399690"/>
            <a:ext cx="46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F6FDD-3189-4944-B64D-D3F3E9EB99DC}"/>
              </a:ext>
            </a:extLst>
          </p:cNvPr>
          <p:cNvSpPr txBox="1"/>
          <p:nvPr/>
        </p:nvSpPr>
        <p:spPr>
          <a:xfrm>
            <a:off x="7834568" y="3050007"/>
            <a:ext cx="150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</a:t>
            </a:r>
            <a:r>
              <a:rPr lang="en-US" b="1" dirty="0"/>
              <a:t>1</a:t>
            </a:r>
            <a:r>
              <a:rPr lang="en-US" dirty="0"/>
              <a:t>   </a:t>
            </a:r>
            <a:r>
              <a:rPr lang="en-US" b="1" dirty="0"/>
              <a:t>1</a:t>
            </a:r>
            <a:r>
              <a:rPr lang="en-US" dirty="0"/>
              <a:t>   0   0  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b="1" dirty="0"/>
              <a:t>1</a:t>
            </a:r>
            <a:r>
              <a:rPr lang="en-US" dirty="0"/>
              <a:t>   0   0   0   0</a:t>
            </a:r>
          </a:p>
          <a:p>
            <a:r>
              <a:rPr lang="en-US" dirty="0"/>
              <a:t>0   0   0   0   0</a:t>
            </a:r>
          </a:p>
          <a:p>
            <a:r>
              <a:rPr lang="en-US" dirty="0"/>
              <a:t>0   0   0   0   0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8C36B-F65F-4E6B-9C33-EC10E69283D4}"/>
              </a:ext>
            </a:extLst>
          </p:cNvPr>
          <p:cNvSpPr txBox="1"/>
          <p:nvPr/>
        </p:nvSpPr>
        <p:spPr>
          <a:xfrm>
            <a:off x="780686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5ECB62-1C47-4DFF-930A-A46A908A57F1}"/>
              </a:ext>
            </a:extLst>
          </p:cNvPr>
          <p:cNvSpPr txBox="1"/>
          <p:nvPr/>
        </p:nvSpPr>
        <p:spPr>
          <a:xfrm>
            <a:off x="8081990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2DC9D4E-5B20-42F2-8714-19A9DDBF5753}"/>
              </a:ext>
            </a:extLst>
          </p:cNvPr>
          <p:cNvSpPr txBox="1"/>
          <p:nvPr/>
        </p:nvSpPr>
        <p:spPr>
          <a:xfrm>
            <a:off x="8357112" y="283342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00D461-93C0-4F24-B20A-E1CED62782CF}"/>
              </a:ext>
            </a:extLst>
          </p:cNvPr>
          <p:cNvSpPr txBox="1"/>
          <p:nvPr/>
        </p:nvSpPr>
        <p:spPr>
          <a:xfrm>
            <a:off x="8629008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0035E9-927D-4906-A9F2-6D72EB22B06A}"/>
              </a:ext>
            </a:extLst>
          </p:cNvPr>
          <p:cNvSpPr txBox="1"/>
          <p:nvPr/>
        </p:nvSpPr>
        <p:spPr>
          <a:xfrm>
            <a:off x="8917074" y="2825881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A91CE5-9B7B-46B0-A1EC-3678114777E8}"/>
              </a:ext>
            </a:extLst>
          </p:cNvPr>
          <p:cNvSpPr txBox="1"/>
          <p:nvPr/>
        </p:nvSpPr>
        <p:spPr>
          <a:xfrm>
            <a:off x="7626690" y="3058868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B54E0FA-6242-4518-A587-C2E1EB7D1A79}"/>
              </a:ext>
            </a:extLst>
          </p:cNvPr>
          <p:cNvSpPr txBox="1"/>
          <p:nvPr/>
        </p:nvSpPr>
        <p:spPr>
          <a:xfrm>
            <a:off x="7626690" y="3314360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15BFB9D-C394-43C8-BC04-4DF076D03031}"/>
              </a:ext>
            </a:extLst>
          </p:cNvPr>
          <p:cNvSpPr txBox="1"/>
          <p:nvPr/>
        </p:nvSpPr>
        <p:spPr>
          <a:xfrm>
            <a:off x="7635685" y="3856939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EEF3E7-1CDA-4CF5-A3DF-961A796A382A}"/>
              </a:ext>
            </a:extLst>
          </p:cNvPr>
          <p:cNvSpPr txBox="1"/>
          <p:nvPr/>
        </p:nvSpPr>
        <p:spPr>
          <a:xfrm>
            <a:off x="7623558" y="3583227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A6F528-6B72-4222-9719-0F88FF1AEED3}"/>
              </a:ext>
            </a:extLst>
          </p:cNvPr>
          <p:cNvSpPr txBox="1"/>
          <p:nvPr/>
        </p:nvSpPr>
        <p:spPr>
          <a:xfrm>
            <a:off x="7635685" y="4139905"/>
            <a:ext cx="37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10D06-1460-40AC-817C-92BC20C43ABB}"/>
              </a:ext>
            </a:extLst>
          </p:cNvPr>
          <p:cNvSpPr txBox="1"/>
          <p:nvPr/>
        </p:nvSpPr>
        <p:spPr>
          <a:xfrm>
            <a:off x="2005255" y="1324462"/>
            <a:ext cx="204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point: </a:t>
            </a:r>
          </a:p>
        </p:txBody>
      </p:sp>
    </p:spTree>
    <p:extLst>
      <p:ext uri="{BB962C8B-B14F-4D97-AF65-F5344CB8AC3E}">
        <p14:creationId xmlns:p14="http://schemas.microsoft.com/office/powerpoint/2010/main" val="1104364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30165" y="1620405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forward model</a:t>
            </a:r>
            <a:r>
              <a:rPr lang="en-US" i="1" dirty="0"/>
              <a:t>, </a:t>
            </a:r>
            <a:r>
              <a:rPr lang="en-US" dirty="0"/>
              <a:t>previously trained on experimental data, to compute NMR spectra for molecular structures containing H, C, O, and N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1,268,461 total molecules, about 65% used for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E3390-19F4-41FD-A89A-05DD4F6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68" y="4449336"/>
            <a:ext cx="2838450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272BE1-27C9-42CD-8732-1B50447F4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196" y="4182636"/>
            <a:ext cx="2057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726C5-0980-468C-A3DE-985C6225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5" y="1520954"/>
            <a:ext cx="3629978" cy="27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2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architecture: relational network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D0DE-C65B-4D50-BBA2-4550BC02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3" y="1602874"/>
            <a:ext cx="9595344" cy="3652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AB6A8B-CF09-49CE-AD43-9C71989815D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16355" y="3357167"/>
            <a:ext cx="1177268" cy="2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AF96D-11CF-41C9-8E56-D2B8D685A065}"/>
              </a:ext>
            </a:extLst>
          </p:cNvPr>
          <p:cNvCxnSpPr>
            <a:cxnSpLocks/>
          </p:cNvCxnSpPr>
          <p:nvPr/>
        </p:nvCxnSpPr>
        <p:spPr>
          <a:xfrm flipV="1">
            <a:off x="1272993" y="3916336"/>
            <a:ext cx="1696655" cy="14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3442B1-6050-45D3-B524-998E0F7E15B8}"/>
              </a:ext>
            </a:extLst>
          </p:cNvPr>
          <p:cNvSpPr txBox="1"/>
          <p:nvPr/>
        </p:nvSpPr>
        <p:spPr>
          <a:xfrm>
            <a:off x="234622" y="3018613"/>
            <a:ext cx="2763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Combine edge and vertex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6FD74-E475-47BD-8BFC-188AB5D85A8E}"/>
              </a:ext>
            </a:extLst>
          </p:cNvPr>
          <p:cNvSpPr txBox="1"/>
          <p:nvPr/>
        </p:nvSpPr>
        <p:spPr>
          <a:xfrm>
            <a:off x="234622" y="3887410"/>
            <a:ext cx="207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280405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92AB-8258-4EF4-9BCA-9A9F673D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9" y="1737880"/>
            <a:ext cx="11358431" cy="3113589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299BBC2-EBB5-4031-9C67-1CDB514B33FB}"/>
              </a:ext>
            </a:extLst>
          </p:cNvPr>
          <p:cNvSpPr/>
          <p:nvPr/>
        </p:nvSpPr>
        <p:spPr>
          <a:xfrm rot="16200000">
            <a:off x="8508341" y="2265834"/>
            <a:ext cx="415460" cy="5586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AFA06-7C0D-4391-BF24-8F70470C41EE}"/>
              </a:ext>
            </a:extLst>
          </p:cNvPr>
          <p:cNvSpPr txBox="1"/>
          <p:nvPr/>
        </p:nvSpPr>
        <p:spPr>
          <a:xfrm>
            <a:off x="6739729" y="5436182"/>
            <a:ext cx="42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Evaluate multiple candidate structures</a:t>
            </a:r>
          </a:p>
        </p:txBody>
      </p:sp>
    </p:spTree>
    <p:extLst>
      <p:ext uri="{BB962C8B-B14F-4D97-AF65-F5344CB8AC3E}">
        <p14:creationId xmlns:p14="http://schemas.microsoft.com/office/powerpoint/2010/main" val="197670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noiseless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698938" y="995789"/>
            <a:ext cx="8182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 the combination of chemical shift and peak splitting data sufficient to recover correct molecular 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128 generated candidate structures for each NMR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SMILES strings to check molecular equivalence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0EC20-EB33-4A69-8C3F-C418984F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40" y="3004090"/>
            <a:ext cx="3742668" cy="278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7343A-A9DD-44CB-854C-9E5F2BF9B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23" y="3091819"/>
            <a:ext cx="3494197" cy="2643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6EA66-DFE2-4DFA-B764-B650AED4A99D}"/>
              </a:ext>
            </a:extLst>
          </p:cNvPr>
          <p:cNvSpPr/>
          <p:nvPr/>
        </p:nvSpPr>
        <p:spPr>
          <a:xfrm>
            <a:off x="6526923" y="3231931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7BEF0-6104-4EFE-8694-E9C273560DA3}"/>
              </a:ext>
            </a:extLst>
          </p:cNvPr>
          <p:cNvSpPr/>
          <p:nvPr/>
        </p:nvSpPr>
        <p:spPr>
          <a:xfrm>
            <a:off x="2364828" y="4782207"/>
            <a:ext cx="373117" cy="34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noisy synthetic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909145" y="1251276"/>
            <a:ext cx="8182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problems can be ill-posed in the sense that the solution can vary wildly with slight perturbations of the input. Is this problem well-posed?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noise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best candidate below a reconstruction error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 the threshold to compute AUC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7FF5-6157-4B7F-98F2-4F22F205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61" y="3637452"/>
            <a:ext cx="9659007" cy="167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E747C7-1D31-4AD5-B00F-674C260B1AB1}"/>
              </a:ext>
            </a:extLst>
          </p:cNvPr>
          <p:cNvSpPr/>
          <p:nvPr/>
        </p:nvSpPr>
        <p:spPr>
          <a:xfrm>
            <a:off x="1000061" y="3575400"/>
            <a:ext cx="324771" cy="37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Evaluation on experimental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4C47C-4A34-4077-9D6B-2ED153ED5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9" y="3669912"/>
            <a:ext cx="7819697" cy="1999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68E8C-C33D-430A-8DB6-24EDA9F75C2B}"/>
              </a:ext>
            </a:extLst>
          </p:cNvPr>
          <p:cNvSpPr txBox="1"/>
          <p:nvPr/>
        </p:nvSpPr>
        <p:spPr>
          <a:xfrm>
            <a:off x="903889" y="1156764"/>
            <a:ext cx="1088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>
                <a:cs typeface="Helvetica" panose="020B0604020202020204" pitchFamily="34" charset="0"/>
              </a:rPr>
              <a:t>inverse model was never trained directly on experimental data. How does it perform?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Highlighted result</a:t>
            </a:r>
            <a:r>
              <a:rPr lang="en-US" dirty="0"/>
              <a:t>: for the top 50% molecules with the lowest reconstruction error, the correct structure is recovered 90.2%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AUC from train to test for both forward and inverse suggests they are both important for accuracy, so improvements in either model are important </a:t>
            </a:r>
          </a:p>
        </p:txBody>
      </p:sp>
    </p:spTree>
    <p:extLst>
      <p:ext uri="{BB962C8B-B14F-4D97-AF65-F5344CB8AC3E}">
        <p14:creationId xmlns:p14="http://schemas.microsoft.com/office/powerpoint/2010/main" val="3083805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Challenges and quest</a:t>
            </a: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688427" y="1193590"/>
            <a:ext cx="8182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lack of experimental data, especially 2D NMR data. W</a:t>
            </a:r>
            <a:r>
              <a:rPr lang="en-US" dirty="0">
                <a:cs typeface="Helvetica" panose="020B0604020202020204" pitchFamily="34" charset="0"/>
              </a:rPr>
              <a:t>ill this hinder e</a:t>
            </a:r>
            <a:r>
              <a:rPr lang="en-US" dirty="0"/>
              <a:t>xtension to larger molecules?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“One challenge is that the accuracy of chemical shift prediction for NMR spectra is less accurate for other elements such as S, P, F, and Cl.” Is this a barrier to extending to different types of molecules?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Molecules with free radicals and large rings were removed from the dataset. Is there a way to address these types of molecules?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simulating proton (H) NMR spectra with a forward model be difficult?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ideas on incorporating explicit geometry into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8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71765-EFE0-4F80-A4DC-694E96BDE15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124842" y="1605169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E1D4-C005-4431-B95D-230F9314EB0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3247522" y="2649344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028D-2D85-4E42-A009-BDB05D0E7547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4183137" y="1605169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06FF5D-D0CD-4352-8669-78C71D8925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865139" y="1562535"/>
            <a:ext cx="712530" cy="8730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054F30-7517-4FE9-9D35-A82C4C26E505}"/>
              </a:ext>
            </a:extLst>
          </p:cNvPr>
          <p:cNvCxnSpPr>
            <a:cxnSpLocks/>
          </p:cNvCxnSpPr>
          <p:nvPr/>
        </p:nvCxnSpPr>
        <p:spPr>
          <a:xfrm>
            <a:off x="7974108" y="260671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B55560-4B2E-41F0-9DB4-B59B51034BEC}"/>
              </a:ext>
            </a:extLst>
          </p:cNvPr>
          <p:cNvCxnSpPr>
            <a:cxnSpLocks/>
          </p:cNvCxnSpPr>
          <p:nvPr/>
        </p:nvCxnSpPr>
        <p:spPr>
          <a:xfrm flipH="1" flipV="1">
            <a:off x="8909723" y="156253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Implementation toy problem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F76B77-B1CE-4798-AB0F-11FECF89B9D2}"/>
              </a:ext>
            </a:extLst>
          </p:cNvPr>
          <p:cNvSpPr/>
          <p:nvPr/>
        </p:nvSpPr>
        <p:spPr>
          <a:xfrm>
            <a:off x="8508898" y="1220581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E99F9-8456-4B9B-858E-EE6FD4E09112}"/>
              </a:ext>
            </a:extLst>
          </p:cNvPr>
          <p:cNvSpPr/>
          <p:nvPr/>
        </p:nvSpPr>
        <p:spPr>
          <a:xfrm>
            <a:off x="7504512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76BA9C-FD01-45DF-BD78-7B5152061127}"/>
              </a:ext>
            </a:extLst>
          </p:cNvPr>
          <p:cNvSpPr/>
          <p:nvPr/>
        </p:nvSpPr>
        <p:spPr>
          <a:xfrm>
            <a:off x="9412788" y="242404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4D7-1CD1-4581-B9D2-78E4831E26FF}"/>
              </a:ext>
            </a:extLst>
          </p:cNvPr>
          <p:cNvSpPr txBox="1"/>
          <p:nvPr/>
        </p:nvSpPr>
        <p:spPr>
          <a:xfrm>
            <a:off x="9491615" y="2464645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93E58-4ECA-4AAF-9E9D-E28CA0CA211C}"/>
              </a:ext>
            </a:extLst>
          </p:cNvPr>
          <p:cNvSpPr txBox="1"/>
          <p:nvPr/>
        </p:nvSpPr>
        <p:spPr>
          <a:xfrm>
            <a:off x="7599753" y="243560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2F6DC-B769-49E9-B507-B748E17EC786}"/>
              </a:ext>
            </a:extLst>
          </p:cNvPr>
          <p:cNvSpPr txBox="1"/>
          <p:nvPr/>
        </p:nvSpPr>
        <p:spPr>
          <a:xfrm>
            <a:off x="8586040" y="122058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395FD4-3509-40FE-9621-8589C246D411}"/>
              </a:ext>
            </a:extLst>
          </p:cNvPr>
          <p:cNvSpPr/>
          <p:nvPr/>
        </p:nvSpPr>
        <p:spPr>
          <a:xfrm>
            <a:off x="3782312" y="1220613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AA8256-C959-4CED-B199-5B1DC7FA6BC5}"/>
              </a:ext>
            </a:extLst>
          </p:cNvPr>
          <p:cNvSpPr/>
          <p:nvPr/>
        </p:nvSpPr>
        <p:spPr>
          <a:xfrm>
            <a:off x="2777926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58CDB3-FD0A-4512-94B2-7C562C003AC0}"/>
              </a:ext>
            </a:extLst>
          </p:cNvPr>
          <p:cNvSpPr/>
          <p:nvPr/>
        </p:nvSpPr>
        <p:spPr>
          <a:xfrm>
            <a:off x="4686202" y="2424076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4B954D-1C69-4002-9C8D-5D179CB2C8C7}"/>
              </a:ext>
            </a:extLst>
          </p:cNvPr>
          <p:cNvSpPr txBox="1"/>
          <p:nvPr/>
        </p:nvSpPr>
        <p:spPr>
          <a:xfrm>
            <a:off x="5829667" y="144584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784AAD-B267-4BC6-877C-6F417055F269}"/>
              </a:ext>
            </a:extLst>
          </p:cNvPr>
          <p:cNvSpPr/>
          <p:nvPr/>
        </p:nvSpPr>
        <p:spPr>
          <a:xfrm>
            <a:off x="8527772" y="384308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E69653-BE05-41C1-9027-D96935C56A57}"/>
              </a:ext>
            </a:extLst>
          </p:cNvPr>
          <p:cNvSpPr/>
          <p:nvPr/>
        </p:nvSpPr>
        <p:spPr>
          <a:xfrm>
            <a:off x="7523386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33B263-752D-44BC-A477-201579033F7A}"/>
              </a:ext>
            </a:extLst>
          </p:cNvPr>
          <p:cNvSpPr/>
          <p:nvPr/>
        </p:nvSpPr>
        <p:spPr>
          <a:xfrm>
            <a:off x="9431662" y="5046550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775470-FC24-4564-A949-77409040B7EA}"/>
              </a:ext>
            </a:extLst>
          </p:cNvPr>
          <p:cNvSpPr txBox="1"/>
          <p:nvPr/>
        </p:nvSpPr>
        <p:spPr>
          <a:xfrm>
            <a:off x="9510489" y="5087151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16CE87-C571-4590-BD06-0626BC7C8160}"/>
              </a:ext>
            </a:extLst>
          </p:cNvPr>
          <p:cNvSpPr txBox="1"/>
          <p:nvPr/>
        </p:nvSpPr>
        <p:spPr>
          <a:xfrm>
            <a:off x="7618627" y="5058113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975FB7-C276-47F2-AFBF-0F8243A26168}"/>
              </a:ext>
            </a:extLst>
          </p:cNvPr>
          <p:cNvSpPr txBox="1"/>
          <p:nvPr/>
        </p:nvSpPr>
        <p:spPr>
          <a:xfrm>
            <a:off x="8604914" y="3843087"/>
            <a:ext cx="53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6370E-05F3-4BE9-8D90-9C3A663984B4}"/>
              </a:ext>
            </a:extLst>
          </p:cNvPr>
          <p:cNvSpPr txBox="1"/>
          <p:nvPr/>
        </p:nvSpPr>
        <p:spPr>
          <a:xfrm>
            <a:off x="5891297" y="3973058"/>
            <a:ext cx="17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A983653-903C-49E2-B0A6-B66FF3A2F08A}"/>
              </a:ext>
            </a:extLst>
          </p:cNvPr>
          <p:cNvSpPr/>
          <p:nvPr/>
        </p:nvSpPr>
        <p:spPr>
          <a:xfrm>
            <a:off x="5768201" y="1919168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81D6953-362B-4434-A1BA-15C8DCAF3E2A}"/>
              </a:ext>
            </a:extLst>
          </p:cNvPr>
          <p:cNvSpPr/>
          <p:nvPr/>
        </p:nvSpPr>
        <p:spPr>
          <a:xfrm rot="10800000">
            <a:off x="5715650" y="4474676"/>
            <a:ext cx="1117362" cy="24173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95C531-1133-4D40-AC62-2879FAB6B665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3124842" y="4241295"/>
            <a:ext cx="726241" cy="8697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AC4E3-ABDA-4EF6-BBB2-CCCC89FCD147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3247522" y="5285470"/>
            <a:ext cx="1438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2D0DAA-5229-4FB3-8715-82C1973F5A72}"/>
              </a:ext>
            </a:extLst>
          </p:cNvPr>
          <p:cNvCxnSpPr>
            <a:cxnSpLocks/>
            <a:endCxn id="54" idx="5"/>
          </p:cNvCxnSpPr>
          <p:nvPr/>
        </p:nvCxnSpPr>
        <p:spPr>
          <a:xfrm flipH="1" flipV="1">
            <a:off x="4183137" y="4241295"/>
            <a:ext cx="755902" cy="1044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FA281E5-C7E9-40CD-B482-867CF4BC51B0}"/>
              </a:ext>
            </a:extLst>
          </p:cNvPr>
          <p:cNvSpPr/>
          <p:nvPr/>
        </p:nvSpPr>
        <p:spPr>
          <a:xfrm>
            <a:off x="3782312" y="3856739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5C23D6-B1A6-46B7-BC3B-487AB96BAD82}"/>
              </a:ext>
            </a:extLst>
          </p:cNvPr>
          <p:cNvSpPr/>
          <p:nvPr/>
        </p:nvSpPr>
        <p:spPr>
          <a:xfrm>
            <a:off x="2777926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E289991-2A4F-4555-BF1E-A7304AA1CD4C}"/>
              </a:ext>
            </a:extLst>
          </p:cNvPr>
          <p:cNvSpPr/>
          <p:nvPr/>
        </p:nvSpPr>
        <p:spPr>
          <a:xfrm>
            <a:off x="4686202" y="506020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06D9A3-6BCD-4D0B-AD7E-CBC55B61B85E}"/>
              </a:ext>
            </a:extLst>
          </p:cNvPr>
          <p:cNvCxnSpPr>
            <a:cxnSpLocks/>
          </p:cNvCxnSpPr>
          <p:nvPr/>
        </p:nvCxnSpPr>
        <p:spPr>
          <a:xfrm>
            <a:off x="63062" y="3321269"/>
            <a:ext cx="12034345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Training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3E0DC-C7A6-4992-9055-0FA564CB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24" y="1975224"/>
            <a:ext cx="1179542" cy="78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9FE2A-CC24-4C54-A8A9-172D39BB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88" y="2110852"/>
            <a:ext cx="1179541" cy="7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F97DD-F3E4-4B58-B954-6E16D210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522" y="1869887"/>
            <a:ext cx="1486707" cy="954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D750D1-6D85-4BA3-B6BA-8AF323E9E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924" y="3514885"/>
            <a:ext cx="1270130" cy="848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D8AEC2-B12E-411A-9BE7-382FEDA55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39" y="3500870"/>
            <a:ext cx="1170573" cy="812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3A1006-581D-48EF-8029-73F07BF00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522" y="3429000"/>
            <a:ext cx="1546019" cy="9941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712CCD-FB91-45A1-8E43-88E71449F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898" y="4998893"/>
            <a:ext cx="1245715" cy="848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B27B6-5498-4CB9-881C-0B5325787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186" y="4967739"/>
            <a:ext cx="1406744" cy="96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F7D629-4EB6-4E7B-9A06-36EAA2C46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7180" y="5040926"/>
            <a:ext cx="1511888" cy="9855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910644-E883-4BF9-A6E4-A1D49A5131EC}"/>
              </a:ext>
            </a:extLst>
          </p:cNvPr>
          <p:cNvCxnSpPr/>
          <p:nvPr/>
        </p:nvCxnSpPr>
        <p:spPr>
          <a:xfrm>
            <a:off x="26276" y="3090819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E8C27E-D2F0-49A8-B7BA-BCF257D2936A}"/>
              </a:ext>
            </a:extLst>
          </p:cNvPr>
          <p:cNvCxnSpPr/>
          <p:nvPr/>
        </p:nvCxnSpPr>
        <p:spPr>
          <a:xfrm>
            <a:off x="52552" y="4677104"/>
            <a:ext cx="12139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597598" y="2219616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nodes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7DCC26-A1BC-49A4-999E-AD14F91C0F16}"/>
              </a:ext>
            </a:extLst>
          </p:cNvPr>
          <p:cNvSpPr txBox="1"/>
          <p:nvPr/>
        </p:nvSpPr>
        <p:spPr>
          <a:xfrm>
            <a:off x="597598" y="374141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031F58-20FC-4E78-9CB6-704E7C80EA45}"/>
              </a:ext>
            </a:extLst>
          </p:cNvPr>
          <p:cNvSpPr txBox="1"/>
          <p:nvPr/>
        </p:nvSpPr>
        <p:spPr>
          <a:xfrm>
            <a:off x="648811" y="5243464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69186" y="1421618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6360751" y="1345270"/>
            <a:ext cx="205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graph + original degree info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CF84E0-0E92-4010-A895-AB32710515B2}"/>
              </a:ext>
            </a:extLst>
          </p:cNvPr>
          <p:cNvSpPr txBox="1"/>
          <p:nvPr/>
        </p:nvSpPr>
        <p:spPr>
          <a:xfrm>
            <a:off x="9168516" y="1431276"/>
            <a:ext cx="205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allowed next edges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4867221" y="2284162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208A760-4BA1-46B0-833D-3A3B95638EC6}"/>
              </a:ext>
            </a:extLst>
          </p:cNvPr>
          <p:cNvSpPr/>
          <p:nvPr/>
        </p:nvSpPr>
        <p:spPr>
          <a:xfrm>
            <a:off x="4867221" y="3858016"/>
            <a:ext cx="829450" cy="8861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F6C33B0-B0DC-44D5-8F15-171A4EC31B5C}"/>
              </a:ext>
            </a:extLst>
          </p:cNvPr>
          <p:cNvSpPr/>
          <p:nvPr/>
        </p:nvSpPr>
        <p:spPr>
          <a:xfrm>
            <a:off x="4834889" y="5367772"/>
            <a:ext cx="861782" cy="8184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0EB1A9-5F49-464A-B139-7C44D6FEE570}"/>
              </a:ext>
            </a:extLst>
          </p:cNvPr>
          <p:cNvSpPr txBox="1"/>
          <p:nvPr/>
        </p:nvSpPr>
        <p:spPr>
          <a:xfrm>
            <a:off x="145059" y="1116009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15,000 total graphs</a:t>
            </a:r>
          </a:p>
        </p:txBody>
      </p:sp>
    </p:spTree>
    <p:extLst>
      <p:ext uri="{BB962C8B-B14F-4D97-AF65-F5344CB8AC3E}">
        <p14:creationId xmlns:p14="http://schemas.microsoft.com/office/powerpoint/2010/main" val="3298753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Evaluation dataset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F335B-CF96-43FD-B12B-8BA67FA1CDA0}"/>
              </a:ext>
            </a:extLst>
          </p:cNvPr>
          <p:cNvSpPr txBox="1"/>
          <p:nvPr/>
        </p:nvSpPr>
        <p:spPr>
          <a:xfrm>
            <a:off x="227872" y="2768033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nodes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03B6E5-83CD-45DF-890C-3A0E5FEF81DC}"/>
              </a:ext>
            </a:extLst>
          </p:cNvPr>
          <p:cNvSpPr txBox="1"/>
          <p:nvPr/>
        </p:nvSpPr>
        <p:spPr>
          <a:xfrm>
            <a:off x="2447735" y="1417724"/>
            <a:ext cx="15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A1B36D-4456-4EF3-B247-528ADBC0A42B}"/>
              </a:ext>
            </a:extLst>
          </p:cNvPr>
          <p:cNvSpPr txBox="1"/>
          <p:nvPr/>
        </p:nvSpPr>
        <p:spPr>
          <a:xfrm>
            <a:off x="7188320" y="1397348"/>
            <a:ext cx="36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graph + original degree info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F038A9-21AD-4E94-8745-14866A722348}"/>
              </a:ext>
            </a:extLst>
          </p:cNvPr>
          <p:cNvSpPr/>
          <p:nvPr/>
        </p:nvSpPr>
        <p:spPr>
          <a:xfrm>
            <a:off x="5119531" y="2858091"/>
            <a:ext cx="829450" cy="827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684D9-C085-4598-9A91-468DFE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77" y="2344367"/>
            <a:ext cx="2063455" cy="14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D6315-0EDF-4168-A69B-3B232574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935" y="2175920"/>
            <a:ext cx="2069360" cy="143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F56D5-1C40-4B93-BB22-B389F2366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63" y="3851848"/>
            <a:ext cx="4353233" cy="11307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99EC1-E349-4B85-88BC-3F7437BFA078}"/>
              </a:ext>
            </a:extLst>
          </p:cNvPr>
          <p:cNvCxnSpPr/>
          <p:nvPr/>
        </p:nvCxnSpPr>
        <p:spPr>
          <a:xfrm flipV="1">
            <a:off x="6771584" y="4982558"/>
            <a:ext cx="924910" cy="35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989B4B-0FEB-4EB8-BA6B-4A915EFDC137}"/>
              </a:ext>
            </a:extLst>
          </p:cNvPr>
          <p:cNvCxnSpPr>
            <a:cxnSpLocks/>
          </p:cNvCxnSpPr>
          <p:nvPr/>
        </p:nvCxnSpPr>
        <p:spPr>
          <a:xfrm flipV="1">
            <a:off x="8069611" y="4991330"/>
            <a:ext cx="110358" cy="46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BDE1CD-E6D1-496E-9F76-BFB5126E0A60}"/>
              </a:ext>
            </a:extLst>
          </p:cNvPr>
          <p:cNvCxnSpPr>
            <a:cxnSpLocks/>
          </p:cNvCxnSpPr>
          <p:nvPr/>
        </p:nvCxnSpPr>
        <p:spPr>
          <a:xfrm flipH="1" flipV="1">
            <a:off x="8553086" y="5008524"/>
            <a:ext cx="194442" cy="39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76E9474C-77DC-4A89-8EE9-5082199D41A5}"/>
              </a:ext>
            </a:extLst>
          </p:cNvPr>
          <p:cNvSpPr/>
          <p:nvPr/>
        </p:nvSpPr>
        <p:spPr>
          <a:xfrm rot="16200000">
            <a:off x="9788053" y="3925117"/>
            <a:ext cx="409904" cy="2490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93710-DED8-40D0-9B18-B86C88A3D3E5}"/>
              </a:ext>
            </a:extLst>
          </p:cNvPr>
          <p:cNvSpPr txBox="1"/>
          <p:nvPr/>
        </p:nvSpPr>
        <p:spPr>
          <a:xfrm>
            <a:off x="5728431" y="50960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degree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22545-492E-42B2-9B38-12A8C678030D}"/>
              </a:ext>
            </a:extLst>
          </p:cNvPr>
          <p:cNvSpPr txBox="1"/>
          <p:nvPr/>
        </p:nvSpPr>
        <p:spPr>
          <a:xfrm>
            <a:off x="7074063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 degree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BB0C2-9552-46CE-BCDC-51A4F9772A5C}"/>
              </a:ext>
            </a:extLst>
          </p:cNvPr>
          <p:cNvSpPr txBox="1"/>
          <p:nvPr/>
        </p:nvSpPr>
        <p:spPr>
          <a:xfrm>
            <a:off x="8179969" y="540057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Remaining degree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552CF-3C28-435E-A4C2-E148F3AD86C6}"/>
              </a:ext>
            </a:extLst>
          </p:cNvPr>
          <p:cNvSpPr txBox="1"/>
          <p:nvPr/>
        </p:nvSpPr>
        <p:spPr>
          <a:xfrm>
            <a:off x="9855025" y="534839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Remaining degree one-hot encoded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C5566-65AB-4D9D-B67A-8056F99551C4}"/>
              </a:ext>
            </a:extLst>
          </p:cNvPr>
          <p:cNvSpPr txBox="1"/>
          <p:nvPr/>
        </p:nvSpPr>
        <p:spPr>
          <a:xfrm>
            <a:off x="206877" y="1106510"/>
            <a:ext cx="25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total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65D0BA-6E2A-48C5-92B3-81AA8929A4F2}"/>
              </a:ext>
            </a:extLst>
          </p:cNvPr>
          <p:cNvSpPr/>
          <p:nvPr/>
        </p:nvSpPr>
        <p:spPr>
          <a:xfrm>
            <a:off x="9250680" y="3384331"/>
            <a:ext cx="350520" cy="33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Model architecture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94B7-63DC-42C6-91DE-B93429DE3BF2}"/>
              </a:ext>
            </a:extLst>
          </p:cNvPr>
          <p:cNvSpPr txBox="1"/>
          <p:nvPr/>
        </p:nvSpPr>
        <p:spPr>
          <a:xfrm>
            <a:off x="660266" y="1891661"/>
            <a:ext cx="5911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differences </a:t>
            </a:r>
            <a:r>
              <a:rPr lang="en-US" dirty="0"/>
              <a:t>from original paper: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instead of 32 relational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edge type (1024 </a:t>
            </a:r>
            <a:r>
              <a:rPr lang="en-US" dirty="0">
                <a:sym typeface="Wingdings" panose="05000000000000000000" pitchFamily="2" charset="2"/>
              </a:rPr>
              <a:t> 1 instead of 4 in output layer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for only 2 epochs (approx. 2 hours on laptop CPU)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42DA-8007-4560-BE6B-B3D2D0AA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3" y="1392621"/>
            <a:ext cx="3643089" cy="39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34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en checkmark">
            <a:extLst>
              <a:ext uri="{FF2B5EF4-FFF2-40B4-BE49-F238E27FC236}">
                <a16:creationId xmlns:a16="http://schemas.microsoft.com/office/drawing/2014/main" id="{074DBF1D-D761-4941-954D-EC879D18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42" y="2499449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F361-4724-4D80-ABD7-8EF0B735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5" y="1638566"/>
            <a:ext cx="1424408" cy="93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A10E6-F167-4EB8-A2D9-6C20E50F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473" y="1605522"/>
            <a:ext cx="1385246" cy="91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113D3-282E-4555-9EA2-242EF6038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580" y="1617149"/>
            <a:ext cx="1386746" cy="93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B57E6-B420-4717-B44B-87EFCFD3D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167" y="1611828"/>
            <a:ext cx="1424408" cy="99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414D5-F433-49EB-8949-CFFC796C1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458" y="1532963"/>
            <a:ext cx="1646989" cy="1073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0CDC2-B70E-415A-9852-91C5C05C7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414" y="3295004"/>
            <a:ext cx="1424408" cy="996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A97A-7A78-40B1-A4D9-086D41A3DA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412" y="3285578"/>
            <a:ext cx="1491365" cy="971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B3B18-B362-4186-B951-921D42F6B1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5594" y="3210044"/>
            <a:ext cx="1614195" cy="11066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D159B3-4379-4204-B7E7-BE319523D5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3477" y="3224918"/>
            <a:ext cx="1602825" cy="10698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F6A350-5F83-4653-942C-1B55E993B0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022" y="3228300"/>
            <a:ext cx="1572425" cy="1089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CC6CEC-83C6-4420-A87A-E79144B6D2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156" y="4875783"/>
            <a:ext cx="1667975" cy="1107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120A67-9262-4DAE-8FEA-1AC2859029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1681" y="4927174"/>
            <a:ext cx="1665898" cy="1139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C3B1BC-9715-4A85-BD9C-6840C4BC82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5122" y="4926369"/>
            <a:ext cx="1657180" cy="1138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36371D-DFEF-4CB3-AE05-0801AF5FE2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4642" y="4963641"/>
            <a:ext cx="1695492" cy="1138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7DC29-8400-4EEA-AD68-C03A4864FC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03207" y="4973882"/>
            <a:ext cx="1700450" cy="1138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EC3D8-F75B-4CFD-873E-1D91CFF5898B}"/>
              </a:ext>
            </a:extLst>
          </p:cNvPr>
          <p:cNvSpPr txBox="1"/>
          <p:nvPr/>
        </p:nvSpPr>
        <p:spPr>
          <a:xfrm>
            <a:off x="282554" y="958076"/>
            <a:ext cx="16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structure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C285F7-0F8B-4B64-B9C1-2344D65D925A}"/>
              </a:ext>
            </a:extLst>
          </p:cNvPr>
          <p:cNvSpPr txBox="1"/>
          <p:nvPr/>
        </p:nvSpPr>
        <p:spPr>
          <a:xfrm>
            <a:off x="2741657" y="963956"/>
            <a:ext cx="248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5BE48C-974B-40A1-912E-B96754BAD06A}"/>
              </a:ext>
            </a:extLst>
          </p:cNvPr>
          <p:cNvCxnSpPr>
            <a:cxnSpLocks/>
          </p:cNvCxnSpPr>
          <p:nvPr/>
        </p:nvCxnSpPr>
        <p:spPr>
          <a:xfrm>
            <a:off x="373117" y="1277007"/>
            <a:ext cx="2081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8897DF-A54A-49BC-B20D-01521469A445}"/>
              </a:ext>
            </a:extLst>
          </p:cNvPr>
          <p:cNvCxnSpPr>
            <a:cxnSpLocks/>
          </p:cNvCxnSpPr>
          <p:nvPr/>
        </p:nvCxnSpPr>
        <p:spPr>
          <a:xfrm>
            <a:off x="2864069" y="1277007"/>
            <a:ext cx="8949559" cy="504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 result for green checkmark">
            <a:extLst>
              <a:ext uri="{FF2B5EF4-FFF2-40B4-BE49-F238E27FC236}">
                <a16:creationId xmlns:a16="http://schemas.microsoft.com/office/drawing/2014/main" id="{38562FC4-8DA0-41DA-BCD0-DC7C6F0C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6" y="4287807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reen checkmark">
            <a:extLst>
              <a:ext uri="{FF2B5EF4-FFF2-40B4-BE49-F238E27FC236}">
                <a16:creationId xmlns:a16="http://schemas.microsoft.com/office/drawing/2014/main" id="{3C48EE40-49B4-4FAC-9188-DA7204C1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352" y="5859118"/>
            <a:ext cx="362278" cy="36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d x">
            <a:extLst>
              <a:ext uri="{FF2B5EF4-FFF2-40B4-BE49-F238E27FC236}">
                <a16:creationId xmlns:a16="http://schemas.microsoft.com/office/drawing/2014/main" id="{D94A9042-5886-4F27-933C-54CCCFC8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4" y="2608213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BD7E52-AC4B-43AB-9372-7192978CFFE9}"/>
              </a:ext>
            </a:extLst>
          </p:cNvPr>
          <p:cNvCxnSpPr/>
          <p:nvPr/>
        </p:nvCxnSpPr>
        <p:spPr>
          <a:xfrm>
            <a:off x="0" y="2951065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AA8927-1D4C-48BC-AC02-1C03426715EB}"/>
              </a:ext>
            </a:extLst>
          </p:cNvPr>
          <p:cNvCxnSpPr/>
          <p:nvPr/>
        </p:nvCxnSpPr>
        <p:spPr>
          <a:xfrm>
            <a:off x="101953" y="4753589"/>
            <a:ext cx="1210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Image result for red x">
            <a:extLst>
              <a:ext uri="{FF2B5EF4-FFF2-40B4-BE49-F238E27FC236}">
                <a16:creationId xmlns:a16="http://schemas.microsoft.com/office/drawing/2014/main" id="{C1678574-AD9A-400B-A16A-CA527B30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0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red x">
            <a:extLst>
              <a:ext uri="{FF2B5EF4-FFF2-40B4-BE49-F238E27FC236}">
                <a16:creationId xmlns:a16="http://schemas.microsoft.com/office/drawing/2014/main" id="{B5B81AD0-244D-4B3A-8B7F-832B0880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12" y="2626575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red x">
            <a:extLst>
              <a:ext uri="{FF2B5EF4-FFF2-40B4-BE49-F238E27FC236}">
                <a16:creationId xmlns:a16="http://schemas.microsoft.com/office/drawing/2014/main" id="{4E842206-812C-4806-B3C0-1FB2A231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54" y="436318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red x">
            <a:extLst>
              <a:ext uri="{FF2B5EF4-FFF2-40B4-BE49-F238E27FC236}">
                <a16:creationId xmlns:a16="http://schemas.microsoft.com/office/drawing/2014/main" id="{9B084AAC-690B-461D-88D3-B399D6B7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70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red x">
            <a:extLst>
              <a:ext uri="{FF2B5EF4-FFF2-40B4-BE49-F238E27FC236}">
                <a16:creationId xmlns:a16="http://schemas.microsoft.com/office/drawing/2014/main" id="{788506AB-1DCA-4E08-B42C-8C38F9F9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432" y="438155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red x">
            <a:extLst>
              <a:ext uri="{FF2B5EF4-FFF2-40B4-BE49-F238E27FC236}">
                <a16:creationId xmlns:a16="http://schemas.microsoft.com/office/drawing/2014/main" id="{4B19DD26-FCF6-43E2-81FC-7B2AE86B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5" y="6071818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red x">
            <a:extLst>
              <a:ext uri="{FF2B5EF4-FFF2-40B4-BE49-F238E27FC236}">
                <a16:creationId xmlns:a16="http://schemas.microsoft.com/office/drawing/2014/main" id="{96455948-9E8C-4BE0-8912-D97282C1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891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red x">
            <a:extLst>
              <a:ext uri="{FF2B5EF4-FFF2-40B4-BE49-F238E27FC236}">
                <a16:creationId xmlns:a16="http://schemas.microsoft.com/office/drawing/2014/main" id="{F4F6CDFC-18C1-4FAB-91E5-124CA37A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53" y="6090180"/>
            <a:ext cx="115041" cy="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22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5B34-2FE5-4EB0-982A-19F9F526894B}"/>
              </a:ext>
            </a:extLst>
          </p:cNvPr>
          <p:cNvSpPr txBox="1"/>
          <p:nvPr/>
        </p:nvSpPr>
        <p:spPr>
          <a:xfrm>
            <a:off x="714703" y="1031550"/>
            <a:ext cx="8182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Argmax accuracy is </a:t>
            </a:r>
            <a:r>
              <a:rPr lang="en-US" b="1" dirty="0"/>
              <a:t>52.4%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50 candidate graphs randomly leads to accuracy of </a:t>
            </a:r>
            <a:r>
              <a:rPr lang="en-US" b="1" dirty="0"/>
              <a:t>98.9%</a:t>
            </a:r>
            <a:r>
              <a:rPr lang="en-US" dirty="0"/>
              <a:t>: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119D9B-597C-495A-BD83-6A930D9C5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570060"/>
              </p:ext>
            </p:extLst>
          </p:nvPr>
        </p:nvGraphicFramePr>
        <p:xfrm>
          <a:off x="3557752" y="2090256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FE400C0-E3D9-43C8-9EEC-49780AB662E6}"/>
              </a:ext>
            </a:extLst>
          </p:cNvPr>
          <p:cNvSpPr txBox="1"/>
          <p:nvPr/>
        </p:nvSpPr>
        <p:spPr>
          <a:xfrm>
            <a:off x="4309242" y="5686017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CDFCB-3BB0-4A2A-8FB1-810EE964FD66}"/>
              </a:ext>
            </a:extLst>
          </p:cNvPr>
          <p:cNvSpPr txBox="1"/>
          <p:nvPr/>
        </p:nvSpPr>
        <p:spPr>
          <a:xfrm rot="16200000">
            <a:off x="1224456" y="3220191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7B7192-1A68-4166-8889-10EDFFE67727}"/>
              </a:ext>
            </a:extLst>
          </p:cNvPr>
          <p:cNvCxnSpPr/>
          <p:nvPr/>
        </p:nvCxnSpPr>
        <p:spPr>
          <a:xfrm>
            <a:off x="3985227" y="3949428"/>
            <a:ext cx="6689835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3869E2-49FA-4779-A194-35BC7515D4F3}"/>
              </a:ext>
            </a:extLst>
          </p:cNvPr>
          <p:cNvSpPr txBox="1"/>
          <p:nvPr/>
        </p:nvSpPr>
        <p:spPr>
          <a:xfrm>
            <a:off x="10675062" y="3810928"/>
            <a:ext cx="178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argmax accuracy</a:t>
            </a:r>
          </a:p>
        </p:txBody>
      </p:sp>
    </p:spTree>
    <p:extLst>
      <p:ext uri="{BB962C8B-B14F-4D97-AF65-F5344CB8AC3E}">
        <p14:creationId xmlns:p14="http://schemas.microsoft.com/office/powerpoint/2010/main" val="1334828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592F1-D9EA-4E5B-95D5-2C4BB081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1" y="2078466"/>
            <a:ext cx="4466921" cy="33268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F3984-22F1-4D35-B4A8-815B6A3E43BF}"/>
              </a:ext>
            </a:extLst>
          </p:cNvPr>
          <p:cNvGrpSpPr/>
          <p:nvPr/>
        </p:nvGrpSpPr>
        <p:grpSpPr>
          <a:xfrm>
            <a:off x="6521747" y="2229936"/>
            <a:ext cx="4533465" cy="3144733"/>
            <a:chOff x="6521747" y="2229936"/>
            <a:chExt cx="4533465" cy="31447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5D1B8A-74C6-414D-B66C-1C341338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759842-2837-4DF2-8BF8-2E47B7A79607}"/>
                </a:ext>
              </a:extLst>
            </p:cNvPr>
            <p:cNvGrpSpPr/>
            <p:nvPr/>
          </p:nvGrpSpPr>
          <p:grpSpPr>
            <a:xfrm>
              <a:off x="8272201" y="2755864"/>
              <a:ext cx="2543528" cy="1847603"/>
              <a:chOff x="7870730" y="2811824"/>
              <a:chExt cx="2243958" cy="156047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B35B34-2FE5-4EB0-982A-19F9F526894B}"/>
                  </a:ext>
                </a:extLst>
              </p:cNvPr>
              <p:cNvSpPr txBox="1"/>
              <p:nvPr/>
            </p:nvSpPr>
            <p:spPr>
              <a:xfrm>
                <a:off x="7870730" y="2811824"/>
                <a:ext cx="2243958" cy="44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989/1000 graphs have at least one correct structure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3E30F4-8A7B-4D61-9DB3-75BFDECA2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5201" y="3191716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91DFCC-6B36-4E79-8D7F-2815723ECBEC}"/>
              </a:ext>
            </a:extLst>
          </p:cNvPr>
          <p:cNvSpPr txBox="1"/>
          <p:nvPr/>
        </p:nvSpPr>
        <p:spPr>
          <a:xfrm>
            <a:off x="2711669" y="1275955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AD9E1-0C1C-4A1F-A351-506B0A1DD584}"/>
              </a:ext>
            </a:extLst>
          </p:cNvPr>
          <p:cNvSpPr txBox="1"/>
          <p:nvPr/>
        </p:nvSpPr>
        <p:spPr>
          <a:xfrm>
            <a:off x="8014930" y="1269384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D1EB-0E1F-4E6F-BF36-F34A26912FD8}"/>
              </a:ext>
            </a:extLst>
          </p:cNvPr>
          <p:cNvSpPr txBox="1"/>
          <p:nvPr/>
        </p:nvSpPr>
        <p:spPr>
          <a:xfrm>
            <a:off x="2711669" y="5623057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88110-82E6-41B2-8E2E-3BB8C3BBBB78}"/>
              </a:ext>
            </a:extLst>
          </p:cNvPr>
          <p:cNvSpPr txBox="1"/>
          <p:nvPr/>
        </p:nvSpPr>
        <p:spPr>
          <a:xfrm>
            <a:off x="8535192" y="5569601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51641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20DB96-A508-4266-B220-C55115A71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297192"/>
              </p:ext>
            </p:extLst>
          </p:nvPr>
        </p:nvGraphicFramePr>
        <p:xfrm>
          <a:off x="3247697" y="1438615"/>
          <a:ext cx="6055709" cy="364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BB97BD4-E182-485D-905F-73593518F567}"/>
              </a:ext>
            </a:extLst>
          </p:cNvPr>
          <p:cNvSpPr txBox="1"/>
          <p:nvPr/>
        </p:nvSpPr>
        <p:spPr>
          <a:xfrm>
            <a:off x="3999187" y="5034376"/>
            <a:ext cx="48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candidate graphs generated using inverse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0F6C4-123B-4DAC-B491-B5BCC4D2A5E0}"/>
              </a:ext>
            </a:extLst>
          </p:cNvPr>
          <p:cNvSpPr txBox="1"/>
          <p:nvPr/>
        </p:nvSpPr>
        <p:spPr>
          <a:xfrm rot="16200000">
            <a:off x="914401" y="2568550"/>
            <a:ext cx="390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% samples for which at least 1 isomorphic graph is generated</a:t>
            </a:r>
          </a:p>
        </p:txBody>
      </p:sp>
    </p:spTree>
    <p:extLst>
      <p:ext uri="{BB962C8B-B14F-4D97-AF65-F5344CB8AC3E}">
        <p14:creationId xmlns:p14="http://schemas.microsoft.com/office/powerpoint/2010/main" val="4283293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003B2-CB93-4D21-B7D5-343A6EDF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47" y="2335784"/>
            <a:ext cx="3671039" cy="26303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3E5223-05BF-404E-B3E9-B8CE053A362A}"/>
              </a:ext>
            </a:extLst>
          </p:cNvPr>
          <p:cNvSpPr txBox="1"/>
          <p:nvPr/>
        </p:nvSpPr>
        <p:spPr>
          <a:xfrm>
            <a:off x="9084308" y="2929376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47.9%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39D6A-4EA4-4B75-B5F9-E6C18396FA57}"/>
              </a:ext>
            </a:extLst>
          </p:cNvPr>
          <p:cNvSpPr txBox="1"/>
          <p:nvPr/>
        </p:nvSpPr>
        <p:spPr>
          <a:xfrm>
            <a:off x="1425094" y="1658910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trained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2E43E-D1B9-4009-9E33-3010EDB26087}"/>
              </a:ext>
            </a:extLst>
          </p:cNvPr>
          <p:cNvSpPr txBox="1"/>
          <p:nvPr/>
        </p:nvSpPr>
        <p:spPr>
          <a:xfrm>
            <a:off x="5050220" y="1667696"/>
            <a:ext cx="285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graphs on 6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F35C0-26DD-46B8-A1F3-B8186E4388E6}"/>
              </a:ext>
            </a:extLst>
          </p:cNvPr>
          <p:cNvSpPr txBox="1"/>
          <p:nvPr/>
        </p:nvSpPr>
        <p:spPr>
          <a:xfrm>
            <a:off x="8348647" y="1658910"/>
            <a:ext cx="38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connected graphs on 6 nodes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445F26-4ADC-466A-84BA-A6E8AA142B97}"/>
              </a:ext>
            </a:extLst>
          </p:cNvPr>
          <p:cNvCxnSpPr>
            <a:cxnSpLocks/>
          </p:cNvCxnSpPr>
          <p:nvPr/>
        </p:nvCxnSpPr>
        <p:spPr>
          <a:xfrm>
            <a:off x="9553284" y="3408715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3CF2BD-BF82-4443-8B7B-A90015C318EF}"/>
              </a:ext>
            </a:extLst>
          </p:cNvPr>
          <p:cNvGrpSpPr/>
          <p:nvPr/>
        </p:nvGrpSpPr>
        <p:grpSpPr>
          <a:xfrm>
            <a:off x="174311" y="2274769"/>
            <a:ext cx="3915090" cy="2691369"/>
            <a:chOff x="6521747" y="2229936"/>
            <a:chExt cx="4533465" cy="31447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E86E25-E16A-4405-9A4E-88C50D42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1747" y="2229936"/>
              <a:ext cx="4533465" cy="314473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5E85F-F9B9-4FDB-B1B6-4FA787FD70E2}"/>
                </a:ext>
              </a:extLst>
            </p:cNvPr>
            <p:cNvGrpSpPr/>
            <p:nvPr/>
          </p:nvGrpSpPr>
          <p:grpSpPr>
            <a:xfrm>
              <a:off x="8145426" y="2884419"/>
              <a:ext cx="2566289" cy="1889475"/>
              <a:chOff x="7758885" y="2920401"/>
              <a:chExt cx="2264038" cy="15958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427704-E373-4E2A-AB02-51D1F533877B}"/>
                  </a:ext>
                </a:extLst>
              </p:cNvPr>
              <p:cNvSpPr txBox="1"/>
              <p:nvPr/>
            </p:nvSpPr>
            <p:spPr>
              <a:xfrm>
                <a:off x="7758885" y="2920401"/>
                <a:ext cx="2243958" cy="45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989/1000 graphs have at least one correct structure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D8D320A-B541-4239-987D-45759CA4B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9062" y="3335658"/>
                <a:ext cx="823861" cy="11805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EF7B1A-7726-4EEC-9FC1-38FE38B4F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924" y="2312432"/>
            <a:ext cx="3683235" cy="2616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42AB7-C1DC-4989-94D7-E08C6FDB5415}"/>
              </a:ext>
            </a:extLst>
          </p:cNvPr>
          <p:cNvSpPr txBox="1"/>
          <p:nvPr/>
        </p:nvSpPr>
        <p:spPr>
          <a:xfrm>
            <a:off x="5050220" y="2834898"/>
            <a:ext cx="1956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44.3% graphs have at least one correct structure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C74094-47E1-46C3-95EE-23A53DB99D6D}"/>
              </a:ext>
            </a:extLst>
          </p:cNvPr>
          <p:cNvCxnSpPr>
            <a:cxnSpLocks/>
          </p:cNvCxnSpPr>
          <p:nvPr/>
        </p:nvCxnSpPr>
        <p:spPr>
          <a:xfrm>
            <a:off x="5509922" y="3363182"/>
            <a:ext cx="762619" cy="1043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BB971B-BDBE-4ECC-8B80-FDAA680F0AD6}"/>
              </a:ext>
            </a:extLst>
          </p:cNvPr>
          <p:cNvSpPr txBox="1"/>
          <p:nvPr/>
        </p:nvSpPr>
        <p:spPr>
          <a:xfrm>
            <a:off x="9864751" y="5245855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28848-CB99-44FD-95FD-680F3D4074E3}"/>
              </a:ext>
            </a:extLst>
          </p:cNvPr>
          <p:cNvSpPr txBox="1"/>
          <p:nvPr/>
        </p:nvSpPr>
        <p:spPr>
          <a:xfrm>
            <a:off x="5839289" y="5245855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C9832-AA91-4301-9132-B80DD15CA297}"/>
              </a:ext>
            </a:extLst>
          </p:cNvPr>
          <p:cNvSpPr txBox="1"/>
          <p:nvPr/>
        </p:nvSpPr>
        <p:spPr>
          <a:xfrm>
            <a:off x="1614280" y="5248220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samples</a:t>
            </a:r>
          </a:p>
        </p:txBody>
      </p:sp>
    </p:spTree>
    <p:extLst>
      <p:ext uri="{BB962C8B-B14F-4D97-AF65-F5344CB8AC3E}">
        <p14:creationId xmlns:p14="http://schemas.microsoft.com/office/powerpoint/2010/main" val="2758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One method is NMR spectroscopy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084C-56BB-4446-896F-6DBFEA8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" y="2539719"/>
            <a:ext cx="1819606" cy="6914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BF9F46-9F44-4EAC-A06F-A913FE725073}"/>
              </a:ext>
            </a:extLst>
          </p:cNvPr>
          <p:cNvSpPr/>
          <p:nvPr/>
        </p:nvSpPr>
        <p:spPr>
          <a:xfrm>
            <a:off x="2344125" y="2720912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53FD-46AE-4DA4-BF75-79E9C10E9C52}"/>
              </a:ext>
            </a:extLst>
          </p:cNvPr>
          <p:cNvGrpSpPr/>
          <p:nvPr/>
        </p:nvGrpSpPr>
        <p:grpSpPr>
          <a:xfrm>
            <a:off x="3827911" y="1366572"/>
            <a:ext cx="3786834" cy="2708680"/>
            <a:chOff x="6891675" y="860413"/>
            <a:chExt cx="4641867" cy="32522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23F834-9EC7-4133-A89C-C718DC5457CE}"/>
                </a:ext>
              </a:extLst>
            </p:cNvPr>
            <p:cNvGrpSpPr/>
            <p:nvPr/>
          </p:nvGrpSpPr>
          <p:grpSpPr>
            <a:xfrm>
              <a:off x="6891675" y="860413"/>
              <a:ext cx="4641867" cy="3252295"/>
              <a:chOff x="6621518" y="671286"/>
              <a:chExt cx="4641867" cy="32522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3D7CB7-EFFE-4170-B2A4-7D940A333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7242" y="671286"/>
                <a:ext cx="4556143" cy="325229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7DD044-4AFD-4462-9571-4B79C71063F9}"/>
                  </a:ext>
                </a:extLst>
              </p:cNvPr>
              <p:cNvSpPr/>
              <p:nvPr/>
            </p:nvSpPr>
            <p:spPr>
              <a:xfrm>
                <a:off x="6621518" y="1345028"/>
                <a:ext cx="872358" cy="147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6BFC6-A968-4934-8180-245D37B7108B}"/>
                </a:ext>
              </a:extLst>
            </p:cNvPr>
            <p:cNvSpPr/>
            <p:nvPr/>
          </p:nvSpPr>
          <p:spPr>
            <a:xfrm>
              <a:off x="9159766" y="1045779"/>
              <a:ext cx="1581806" cy="572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4693494-883B-43C5-86D2-1F2854E516F9}"/>
              </a:ext>
            </a:extLst>
          </p:cNvPr>
          <p:cNvSpPr/>
          <p:nvPr/>
        </p:nvSpPr>
        <p:spPr>
          <a:xfrm>
            <a:off x="7462663" y="2726344"/>
            <a:ext cx="1150566" cy="32906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B3207D-6851-4193-8247-5A4DD40751D3}"/>
              </a:ext>
            </a:extLst>
          </p:cNvPr>
          <p:cNvGrpSpPr/>
          <p:nvPr/>
        </p:nvGrpSpPr>
        <p:grpSpPr>
          <a:xfrm>
            <a:off x="9004452" y="1778158"/>
            <a:ext cx="2958663" cy="2266442"/>
            <a:chOff x="5497568" y="1584499"/>
            <a:chExt cx="4334860" cy="31361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98FC0B-8877-4241-BB2C-38E87F1A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68" y="1584499"/>
              <a:ext cx="4103632" cy="31361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7F9B37-F548-4846-BA0D-9F9388659211}"/>
                </a:ext>
              </a:extLst>
            </p:cNvPr>
            <p:cNvSpPr/>
            <p:nvPr/>
          </p:nvSpPr>
          <p:spPr>
            <a:xfrm>
              <a:off x="8986345" y="2944909"/>
              <a:ext cx="846083" cy="1487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880AE4-B3AE-42B4-85D5-2592B67C9A7E}"/>
                </a:ext>
              </a:extLst>
            </p:cNvPr>
            <p:cNvSpPr/>
            <p:nvPr/>
          </p:nvSpPr>
          <p:spPr>
            <a:xfrm>
              <a:off x="6201104" y="2217683"/>
              <a:ext cx="1623848" cy="62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98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6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Resonance spectrum yields structural information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E2085-5628-4F5D-8E97-609A1ED7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64" y="3030751"/>
            <a:ext cx="3884065" cy="2595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C2A30-468D-41B3-8FE1-E38C5ECA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6" y="3221981"/>
            <a:ext cx="4908330" cy="2275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D76B9-9179-4223-8348-177FDBD27E21}"/>
              </a:ext>
            </a:extLst>
          </p:cNvPr>
          <p:cNvSpPr txBox="1"/>
          <p:nvPr/>
        </p:nvSpPr>
        <p:spPr>
          <a:xfrm>
            <a:off x="404647" y="1125835"/>
            <a:ext cx="7951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properties measured are </a:t>
            </a:r>
            <a:r>
              <a:rPr lang="en-US" b="1" dirty="0"/>
              <a:t>chemical shift </a:t>
            </a:r>
            <a:r>
              <a:rPr lang="en-US" dirty="0"/>
              <a:t>and </a:t>
            </a:r>
            <a:r>
              <a:rPr lang="en-US" b="1" dirty="0"/>
              <a:t>peak splitting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Spectral properties are measured for a </a:t>
            </a:r>
            <a:r>
              <a:rPr lang="en-US" b="1" dirty="0"/>
              <a:t>subset</a:t>
            </a:r>
            <a:r>
              <a:rPr lang="en-US" dirty="0"/>
              <a:t> </a:t>
            </a:r>
            <a:r>
              <a:rPr lang="en-US" b="1" dirty="0"/>
              <a:t>of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paper focuses on </a:t>
            </a:r>
            <a:r>
              <a:rPr lang="en-US" b="1" dirty="0"/>
              <a:t>Carbon-13</a:t>
            </a:r>
            <a:r>
              <a:rPr lang="en-US" dirty="0"/>
              <a:t> NMR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CEA7D6-2E3C-450B-9598-41E12070789D}"/>
              </a:ext>
            </a:extLst>
          </p:cNvPr>
          <p:cNvCxnSpPr>
            <a:cxnSpLocks/>
          </p:cNvCxnSpPr>
          <p:nvPr/>
        </p:nvCxnSpPr>
        <p:spPr>
          <a:xfrm flipH="1" flipV="1">
            <a:off x="7670120" y="2663350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712F8-06F6-4770-AA94-371B8B278905}"/>
              </a:ext>
            </a:extLst>
          </p:cNvPr>
          <p:cNvCxnSpPr>
            <a:cxnSpLocks/>
          </p:cNvCxnSpPr>
          <p:nvPr/>
        </p:nvCxnSpPr>
        <p:spPr>
          <a:xfrm flipH="1" flipV="1">
            <a:off x="8746169" y="2658132"/>
            <a:ext cx="9547" cy="100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62A22D-CC9A-4336-86B4-4AAE97D26857}"/>
              </a:ext>
            </a:extLst>
          </p:cNvPr>
          <p:cNvCxnSpPr>
            <a:cxnSpLocks/>
          </p:cNvCxnSpPr>
          <p:nvPr/>
        </p:nvCxnSpPr>
        <p:spPr>
          <a:xfrm>
            <a:off x="8733317" y="1601492"/>
            <a:ext cx="21771" cy="9795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92BF3-158B-4EEF-99AD-5207C095D60C}"/>
              </a:ext>
            </a:extLst>
          </p:cNvPr>
          <p:cNvCxnSpPr>
            <a:cxnSpLocks/>
          </p:cNvCxnSpPr>
          <p:nvPr/>
        </p:nvCxnSpPr>
        <p:spPr>
          <a:xfrm flipH="1" flipV="1">
            <a:off x="8755088" y="2652915"/>
            <a:ext cx="1073469" cy="104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Graph representation of molecules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41521-EEC9-47FF-B113-1B1C749F7BB0}"/>
              </a:ext>
            </a:extLst>
          </p:cNvPr>
          <p:cNvSpPr/>
          <p:nvPr/>
        </p:nvSpPr>
        <p:spPr>
          <a:xfrm>
            <a:off x="8516144" y="3393922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043A14-CA98-465A-9C78-B0F88D02D860}"/>
              </a:ext>
            </a:extLst>
          </p:cNvPr>
          <p:cNvSpPr/>
          <p:nvPr/>
        </p:nvSpPr>
        <p:spPr>
          <a:xfrm>
            <a:off x="8512624" y="2429694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AE438-D409-4E87-AC45-4DBD2CB81062}"/>
              </a:ext>
            </a:extLst>
          </p:cNvPr>
          <p:cNvSpPr/>
          <p:nvPr/>
        </p:nvSpPr>
        <p:spPr>
          <a:xfrm>
            <a:off x="743148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6D3D-92AA-47B2-861C-C856F275BCC3}"/>
              </a:ext>
            </a:extLst>
          </p:cNvPr>
          <p:cNvSpPr txBox="1"/>
          <p:nvPr/>
        </p:nvSpPr>
        <p:spPr>
          <a:xfrm>
            <a:off x="8570683" y="2425752"/>
            <a:ext cx="79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33FABF-E114-4AD1-A436-E1E5DD79BB74}"/>
              </a:ext>
            </a:extLst>
          </p:cNvPr>
          <p:cNvSpPr/>
          <p:nvPr/>
        </p:nvSpPr>
        <p:spPr>
          <a:xfrm>
            <a:off x="8498519" y="1471997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7AABFD-964E-437B-91FB-BDFE1B3D9B75}"/>
              </a:ext>
            </a:extLst>
          </p:cNvPr>
          <p:cNvSpPr/>
          <p:nvPr/>
        </p:nvSpPr>
        <p:spPr>
          <a:xfrm>
            <a:off x="9593759" y="2440158"/>
            <a:ext cx="469596" cy="450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81819-DF57-4142-A48F-CBCEBB31CC8B}"/>
              </a:ext>
            </a:extLst>
          </p:cNvPr>
          <p:cNvSpPr txBox="1"/>
          <p:nvPr/>
        </p:nvSpPr>
        <p:spPr>
          <a:xfrm>
            <a:off x="9651818" y="2418564"/>
            <a:ext cx="56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D9B5F4-3762-4CE1-9B0F-F73F65156DC4}"/>
              </a:ext>
            </a:extLst>
          </p:cNvPr>
          <p:cNvSpPr txBox="1"/>
          <p:nvPr/>
        </p:nvSpPr>
        <p:spPr>
          <a:xfrm>
            <a:off x="8568021" y="1464996"/>
            <a:ext cx="54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1606F-9CD9-4B07-96FB-EE35744A7EA1}"/>
              </a:ext>
            </a:extLst>
          </p:cNvPr>
          <p:cNvSpPr txBox="1"/>
          <p:nvPr/>
        </p:nvSpPr>
        <p:spPr>
          <a:xfrm>
            <a:off x="8568021" y="3400453"/>
            <a:ext cx="73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89AB76-5075-4FFD-B412-E06BCFA708E2}"/>
              </a:ext>
            </a:extLst>
          </p:cNvPr>
          <p:cNvSpPr txBox="1"/>
          <p:nvPr/>
        </p:nvSpPr>
        <p:spPr>
          <a:xfrm>
            <a:off x="7471367" y="2440157"/>
            <a:ext cx="40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51DD8B6-15E4-4214-B21B-710E34F8A60D}"/>
              </a:ext>
            </a:extLst>
          </p:cNvPr>
          <p:cNvSpPr/>
          <p:nvPr/>
        </p:nvSpPr>
        <p:spPr>
          <a:xfrm>
            <a:off x="4779832" y="2547182"/>
            <a:ext cx="1445173" cy="2860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methane">
            <a:extLst>
              <a:ext uri="{FF2B5EF4-FFF2-40B4-BE49-F238E27FC236}">
                <a16:creationId xmlns:a16="http://schemas.microsoft.com/office/drawing/2014/main" id="{B90E9F1C-F71F-47B3-BA0D-8A805FF6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4" y="1202773"/>
            <a:ext cx="2260749" cy="22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FABBA3-EA04-475B-A975-966B72AC9CBF}"/>
              </a:ext>
            </a:extLst>
          </p:cNvPr>
          <p:cNvSpPr txBox="1"/>
          <p:nvPr/>
        </p:nvSpPr>
        <p:spPr>
          <a:xfrm>
            <a:off x="2131509" y="3637955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methane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1D67A-6D39-4FAA-A9C8-C522DB89E554}"/>
              </a:ext>
            </a:extLst>
          </p:cNvPr>
          <p:cNvSpPr txBox="1"/>
          <p:nvPr/>
        </p:nvSpPr>
        <p:spPr>
          <a:xfrm>
            <a:off x="8825713" y="2763251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DF68E1-96A3-4486-80C5-BA7BC1387842}"/>
              </a:ext>
            </a:extLst>
          </p:cNvPr>
          <p:cNvSpPr txBox="1"/>
          <p:nvPr/>
        </p:nvSpPr>
        <p:spPr>
          <a:xfrm>
            <a:off x="8928352" y="1581489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35B90-2DBA-48A6-B1C0-A902A2C6FD75}"/>
              </a:ext>
            </a:extLst>
          </p:cNvPr>
          <p:cNvSpPr txBox="1"/>
          <p:nvPr/>
        </p:nvSpPr>
        <p:spPr>
          <a:xfrm>
            <a:off x="10060989" y="2542882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B0D4D5-47A7-464E-8E0C-BCA14AC04741}"/>
              </a:ext>
            </a:extLst>
          </p:cNvPr>
          <p:cNvSpPr txBox="1"/>
          <p:nvPr/>
        </p:nvSpPr>
        <p:spPr>
          <a:xfrm>
            <a:off x="8222545" y="3475124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94663-41C5-4F30-B45D-EC947842924D}"/>
              </a:ext>
            </a:extLst>
          </p:cNvPr>
          <p:cNvSpPr txBox="1"/>
          <p:nvPr/>
        </p:nvSpPr>
        <p:spPr>
          <a:xfrm>
            <a:off x="7121557" y="2510896"/>
            <a:ext cx="469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</a:t>
            </a:r>
            <a:r>
              <a:rPr lang="en-US" sz="1200" b="1" baseline="-25000" dirty="0"/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46925-F1C8-44BA-BFE0-7562A539C7CC}"/>
              </a:ext>
            </a:extLst>
          </p:cNvPr>
          <p:cNvSpPr txBox="1"/>
          <p:nvPr/>
        </p:nvSpPr>
        <p:spPr>
          <a:xfrm>
            <a:off x="8015589" y="2451526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F23B4-5F74-4AD9-9930-1FB59DC1B107}"/>
              </a:ext>
            </a:extLst>
          </p:cNvPr>
          <p:cNvSpPr txBox="1"/>
          <p:nvPr/>
        </p:nvSpPr>
        <p:spPr>
          <a:xfrm>
            <a:off x="8693605" y="206210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0FF6E-0EE1-4CDB-BE44-5E8C7D711671}"/>
              </a:ext>
            </a:extLst>
          </p:cNvPr>
          <p:cNvSpPr txBox="1"/>
          <p:nvPr/>
        </p:nvSpPr>
        <p:spPr>
          <a:xfrm>
            <a:off x="9057530" y="2439697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FD9303-8708-47E3-9E95-91F81D2AF3DC}"/>
              </a:ext>
            </a:extLst>
          </p:cNvPr>
          <p:cNvSpPr txBox="1"/>
          <p:nvPr/>
        </p:nvSpPr>
        <p:spPr>
          <a:xfrm>
            <a:off x="8359744" y="3031028"/>
            <a:ext cx="667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 =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1F8F-8597-4EA2-87BB-2BD05C8AFBB0}"/>
              </a:ext>
            </a:extLst>
          </p:cNvPr>
          <p:cNvSpPr txBox="1"/>
          <p:nvPr/>
        </p:nvSpPr>
        <p:spPr>
          <a:xfrm>
            <a:off x="2671748" y="4488855"/>
            <a:ext cx="840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V have a </a:t>
            </a:r>
            <a:r>
              <a:rPr lang="en-US" b="1" dirty="0"/>
              <a:t>color</a:t>
            </a:r>
            <a:r>
              <a:rPr lang="en-US" dirty="0"/>
              <a:t> (element), </a:t>
            </a:r>
            <a:r>
              <a:rPr lang="en-US" b="1" dirty="0"/>
              <a:t>valence</a:t>
            </a:r>
            <a:r>
              <a:rPr lang="en-US" dirty="0"/>
              <a:t> (maximum degree)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E have a label corresponding to </a:t>
            </a:r>
            <a:r>
              <a:rPr lang="en-US" b="1" dirty="0"/>
              <a:t>bond type </a:t>
            </a:r>
            <a:r>
              <a:rPr lang="en-US" dirty="0"/>
              <a:t>(1, 1.5, 2, or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Molecule G = (V, E) </a:t>
            </a:r>
            <a:r>
              <a:rPr lang="en-US" b="1" dirty="0"/>
              <a:t>simple</a:t>
            </a:r>
            <a:r>
              <a:rPr lang="en-US" dirty="0"/>
              <a:t>, </a:t>
            </a:r>
            <a:r>
              <a:rPr lang="en-US" b="1" dirty="0"/>
              <a:t>connected</a:t>
            </a:r>
            <a:r>
              <a:rPr lang="en-US" dirty="0"/>
              <a:t>, and obeys </a:t>
            </a:r>
            <a:r>
              <a:rPr lang="en-US" b="1" dirty="0"/>
              <a:t>color-degree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1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black"/>
                </a:solidFill>
                <a:latin typeface="Helvetica"/>
                <a:cs typeface="Helvetica"/>
              </a:rPr>
              <a:t>NMR spectroscopy as an inverse problem on graphs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E7C0-6ABC-4349-B655-DF86937D52C3}"/>
              </a:ext>
            </a:extLst>
          </p:cNvPr>
          <p:cNvSpPr txBox="1"/>
          <p:nvPr/>
        </p:nvSpPr>
        <p:spPr>
          <a:xfrm>
            <a:off x="714702" y="1203434"/>
            <a:ext cx="917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problem</a:t>
            </a:r>
            <a:r>
              <a:rPr lang="en-US" dirty="0"/>
              <a:t>: invert a known forward model                 to make inferences about the unobserved     from measurements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02B2-B15B-49D9-B2A3-442992B6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20" y="3641051"/>
            <a:ext cx="6581052" cy="244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EA39-EF49-4C43-8E0D-8A285935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643" y="1268678"/>
            <a:ext cx="813736" cy="26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41A32-BE4A-4C11-9E50-311F0AEE0C39}"/>
              </a:ext>
            </a:extLst>
          </p:cNvPr>
          <p:cNvSpPr txBox="1"/>
          <p:nvPr/>
        </p:nvSpPr>
        <p:spPr>
          <a:xfrm>
            <a:off x="2906828" y="2335435"/>
            <a:ext cx="587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Given a collection of per-atom (vertex) measurements, can we recover the molecular structure (labelled edges)?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044AE-EC24-430B-92E9-A33FD25A7D74}"/>
              </a:ext>
            </a:extLst>
          </p:cNvPr>
          <p:cNvSpPr/>
          <p:nvPr/>
        </p:nvSpPr>
        <p:spPr>
          <a:xfrm>
            <a:off x="2826581" y="2271183"/>
            <a:ext cx="6145730" cy="774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5F992-6FA5-4134-A867-2E17481EF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10" y="1560298"/>
            <a:ext cx="175353" cy="22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0BA3F-5E6D-45A7-B4A2-7132A756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019" y="1576902"/>
            <a:ext cx="175353" cy="1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0974"/>
            <a:ext cx="12192000" cy="635876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" y="6356350"/>
            <a:ext cx="2091960" cy="420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50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6142B-53A3-4FB9-B783-82E8F5A9CA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19EFB-529E-4038-9AC0-97D8E339373C}"/>
              </a:ext>
            </a:extLst>
          </p:cNvPr>
          <p:cNvSpPr txBox="1">
            <a:spLocks/>
          </p:cNvSpPr>
          <p:nvPr/>
        </p:nvSpPr>
        <p:spPr>
          <a:xfrm>
            <a:off x="145059" y="337193"/>
            <a:ext cx="1024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Markov decision process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03D92-C919-49F6-8D7E-12218E071374}"/>
              </a:ext>
            </a:extLst>
          </p:cNvPr>
          <p:cNvSpPr txBox="1"/>
          <p:nvPr/>
        </p:nvSpPr>
        <p:spPr>
          <a:xfrm>
            <a:off x="478219" y="1212603"/>
            <a:ext cx="9366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a known set of vertices </a:t>
            </a:r>
            <a:r>
              <a:rPr lang="en-US" i="1" dirty="0"/>
              <a:t>V</a:t>
            </a:r>
            <a:r>
              <a:rPr lang="en-US" dirty="0"/>
              <a:t> and their observed properties </a:t>
            </a:r>
            <a:r>
              <a:rPr lang="en-US" i="1" dirty="0"/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this as a </a:t>
            </a:r>
            <a:r>
              <a:rPr lang="en-US" b="1" dirty="0"/>
              <a:t>Markov decision process by </a:t>
            </a:r>
            <a:r>
              <a:rPr lang="en-US" dirty="0"/>
              <a:t>sequentially add bonds until the molecule is connected and all per-vertex constraints are met: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bonds by sequentially sampling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3E2C0-75B3-490D-B531-5B186EA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55" y="3311877"/>
            <a:ext cx="1996965" cy="35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5DAE2-B6F2-4FE8-B26E-B25742F52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846" y="3311877"/>
            <a:ext cx="2136007" cy="3573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296F84-F1AA-4763-A85E-AA3CC37B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380" y="4526946"/>
            <a:ext cx="3147216" cy="38793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9EDE9011-74A2-4444-BC2A-28A1F33EC61F}"/>
              </a:ext>
            </a:extLst>
          </p:cNvPr>
          <p:cNvSpPr/>
          <p:nvPr/>
        </p:nvSpPr>
        <p:spPr>
          <a:xfrm>
            <a:off x="4818380" y="3416424"/>
            <a:ext cx="378850" cy="14821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6AD28-9130-4F2D-B636-E5B8C3328594}"/>
              </a:ext>
            </a:extLst>
          </p:cNvPr>
          <p:cNvSpPr txBox="1"/>
          <p:nvPr/>
        </p:nvSpPr>
        <p:spPr>
          <a:xfrm>
            <a:off x="3110462" y="3687098"/>
            <a:ext cx="16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graph on 0 edges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90A65-5805-4412-BE65-B8674AF45878}"/>
              </a:ext>
            </a:extLst>
          </p:cNvPr>
          <p:cNvSpPr txBox="1"/>
          <p:nvPr/>
        </p:nvSpPr>
        <p:spPr>
          <a:xfrm>
            <a:off x="5515596" y="3687099"/>
            <a:ext cx="18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Finished graph on K edges</a:t>
            </a:r>
          </a:p>
        </p:txBody>
      </p:sp>
    </p:spTree>
    <p:extLst>
      <p:ext uri="{BB962C8B-B14F-4D97-AF65-F5344CB8AC3E}">
        <p14:creationId xmlns:p14="http://schemas.microsoft.com/office/powerpoint/2010/main" val="64043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1237</Words>
  <Application>Microsoft Office PowerPoint</Application>
  <PresentationFormat>Widescreen</PresentationFormat>
  <Paragraphs>445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Swanson</dc:creator>
  <cp:lastModifiedBy>Kirk Swanson</cp:lastModifiedBy>
  <cp:revision>433</cp:revision>
  <dcterms:created xsi:type="dcterms:W3CDTF">2020-02-22T18:01:34Z</dcterms:created>
  <dcterms:modified xsi:type="dcterms:W3CDTF">2020-03-03T04:53:06Z</dcterms:modified>
</cp:coreProperties>
</file>